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466" r:id="rId2"/>
    <p:sldId id="364" r:id="rId3"/>
    <p:sldId id="365" r:id="rId4"/>
    <p:sldId id="408" r:id="rId5"/>
    <p:sldId id="407" r:id="rId6"/>
    <p:sldId id="472" r:id="rId7"/>
    <p:sldId id="471" r:id="rId8"/>
    <p:sldId id="469" r:id="rId9"/>
    <p:sldId id="470" r:id="rId10"/>
    <p:sldId id="41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18ADC2-BC81-4ADF-AE22-C7308EE93B4D}" v="2" dt="2024-04-12T16:43:15.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40" autoAdjust="0"/>
    <p:restoredTop sz="90214" autoAdjust="0"/>
  </p:normalViewPr>
  <p:slideViewPr>
    <p:cSldViewPr snapToGrid="0" showGuides="1">
      <p:cViewPr varScale="1">
        <p:scale>
          <a:sx n="70" d="100"/>
          <a:sy n="70" d="100"/>
        </p:scale>
        <p:origin x="558"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2" d="100"/>
          <a:sy n="52"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Seaton" userId="3ae04b79-3a29-4e02-bb7c-cfe961e10879" providerId="ADAL" clId="{FD18ADC2-BC81-4ADF-AE22-C7308EE93B4D}"/>
    <pc:docChg chg="custSel modSld">
      <pc:chgData name="Charles Seaton" userId="3ae04b79-3a29-4e02-bb7c-cfe961e10879" providerId="ADAL" clId="{FD18ADC2-BC81-4ADF-AE22-C7308EE93B4D}" dt="2024-04-12T16:44:36.122" v="277" actId="5793"/>
      <pc:docMkLst>
        <pc:docMk/>
      </pc:docMkLst>
      <pc:sldChg chg="modSp mod">
        <pc:chgData name="Charles Seaton" userId="3ae04b79-3a29-4e02-bb7c-cfe961e10879" providerId="ADAL" clId="{FD18ADC2-BC81-4ADF-AE22-C7308EE93B4D}" dt="2024-04-12T16:39:40.590" v="36" actId="20577"/>
        <pc:sldMkLst>
          <pc:docMk/>
          <pc:sldMk cId="2356174198" sldId="415"/>
        </pc:sldMkLst>
        <pc:spChg chg="mod">
          <ac:chgData name="Charles Seaton" userId="3ae04b79-3a29-4e02-bb7c-cfe961e10879" providerId="ADAL" clId="{FD18ADC2-BC81-4ADF-AE22-C7308EE93B4D}" dt="2024-04-12T16:39:40.590" v="36" actId="20577"/>
          <ac:spMkLst>
            <pc:docMk/>
            <pc:sldMk cId="2356174198" sldId="415"/>
            <ac:spMk id="2" creationId="{EF333B45-EBD0-C215-37FD-AB181B688F1C}"/>
          </ac:spMkLst>
        </pc:spChg>
      </pc:sldChg>
      <pc:sldChg chg="addSp modSp mod">
        <pc:chgData name="Charles Seaton" userId="3ae04b79-3a29-4e02-bb7c-cfe961e10879" providerId="ADAL" clId="{FD18ADC2-BC81-4ADF-AE22-C7308EE93B4D}" dt="2024-04-12T16:44:36.122" v="277" actId="5793"/>
        <pc:sldMkLst>
          <pc:docMk/>
          <pc:sldMk cId="1253366232" sldId="416"/>
        </pc:sldMkLst>
        <pc:spChg chg="mod">
          <ac:chgData name="Charles Seaton" userId="3ae04b79-3a29-4e02-bb7c-cfe961e10879" providerId="ADAL" clId="{FD18ADC2-BC81-4ADF-AE22-C7308EE93B4D}" dt="2024-04-12T16:44:36.122" v="277" actId="5793"/>
          <ac:spMkLst>
            <pc:docMk/>
            <pc:sldMk cId="1253366232" sldId="416"/>
            <ac:spMk id="14" creationId="{5997F328-7BB6-F1F0-4692-7136F77FD179}"/>
          </ac:spMkLst>
        </pc:spChg>
        <pc:spChg chg="mod">
          <ac:chgData name="Charles Seaton" userId="3ae04b79-3a29-4e02-bb7c-cfe961e10879" providerId="ADAL" clId="{FD18ADC2-BC81-4ADF-AE22-C7308EE93B4D}" dt="2024-04-12T16:43:15.092" v="123" actId="164"/>
          <ac:spMkLst>
            <pc:docMk/>
            <pc:sldMk cId="1253366232" sldId="416"/>
            <ac:spMk id="19" creationId="{67BC9B1D-FBBF-7B75-10D2-25CE508AE124}"/>
          </ac:spMkLst>
        </pc:spChg>
        <pc:spChg chg="mod">
          <ac:chgData name="Charles Seaton" userId="3ae04b79-3a29-4e02-bb7c-cfe961e10879" providerId="ADAL" clId="{FD18ADC2-BC81-4ADF-AE22-C7308EE93B4D}" dt="2024-04-12T16:43:15.092" v="123" actId="164"/>
          <ac:spMkLst>
            <pc:docMk/>
            <pc:sldMk cId="1253366232" sldId="416"/>
            <ac:spMk id="21" creationId="{D0C77333-F425-B17F-18A3-282B4112B7AD}"/>
          </ac:spMkLst>
        </pc:spChg>
        <pc:spChg chg="mod">
          <ac:chgData name="Charles Seaton" userId="3ae04b79-3a29-4e02-bb7c-cfe961e10879" providerId="ADAL" clId="{FD18ADC2-BC81-4ADF-AE22-C7308EE93B4D}" dt="2024-04-12T16:43:15.092" v="123" actId="164"/>
          <ac:spMkLst>
            <pc:docMk/>
            <pc:sldMk cId="1253366232" sldId="416"/>
            <ac:spMk id="22" creationId="{210F71C3-E4A1-A244-4614-1406C0453516}"/>
          </ac:spMkLst>
        </pc:spChg>
        <pc:spChg chg="mod">
          <ac:chgData name="Charles Seaton" userId="3ae04b79-3a29-4e02-bb7c-cfe961e10879" providerId="ADAL" clId="{FD18ADC2-BC81-4ADF-AE22-C7308EE93B4D}" dt="2024-04-12T16:43:15.092" v="123" actId="164"/>
          <ac:spMkLst>
            <pc:docMk/>
            <pc:sldMk cId="1253366232" sldId="416"/>
            <ac:spMk id="23" creationId="{30090D28-03E9-93DC-B074-B45FA7B64EB4}"/>
          </ac:spMkLst>
        </pc:spChg>
        <pc:spChg chg="mod">
          <ac:chgData name="Charles Seaton" userId="3ae04b79-3a29-4e02-bb7c-cfe961e10879" providerId="ADAL" clId="{FD18ADC2-BC81-4ADF-AE22-C7308EE93B4D}" dt="2024-04-12T16:43:15.092" v="123" actId="164"/>
          <ac:spMkLst>
            <pc:docMk/>
            <pc:sldMk cId="1253366232" sldId="416"/>
            <ac:spMk id="24" creationId="{664299E9-CB4D-B89F-3EB7-7255FBE858B1}"/>
          </ac:spMkLst>
        </pc:spChg>
        <pc:spChg chg="mod">
          <ac:chgData name="Charles Seaton" userId="3ae04b79-3a29-4e02-bb7c-cfe961e10879" providerId="ADAL" clId="{FD18ADC2-BC81-4ADF-AE22-C7308EE93B4D}" dt="2024-04-12T16:43:15.092" v="123" actId="164"/>
          <ac:spMkLst>
            <pc:docMk/>
            <pc:sldMk cId="1253366232" sldId="416"/>
            <ac:spMk id="25" creationId="{BB9B934C-073B-D36A-14E6-21D52371DE03}"/>
          </ac:spMkLst>
        </pc:spChg>
        <pc:spChg chg="mod">
          <ac:chgData name="Charles Seaton" userId="3ae04b79-3a29-4e02-bb7c-cfe961e10879" providerId="ADAL" clId="{FD18ADC2-BC81-4ADF-AE22-C7308EE93B4D}" dt="2024-04-12T16:43:15.092" v="123" actId="164"/>
          <ac:spMkLst>
            <pc:docMk/>
            <pc:sldMk cId="1253366232" sldId="416"/>
            <ac:spMk id="26" creationId="{16E028DF-7A8D-8A64-F30F-CDF2F362EA88}"/>
          </ac:spMkLst>
        </pc:spChg>
        <pc:spChg chg="mod">
          <ac:chgData name="Charles Seaton" userId="3ae04b79-3a29-4e02-bb7c-cfe961e10879" providerId="ADAL" clId="{FD18ADC2-BC81-4ADF-AE22-C7308EE93B4D}" dt="2024-04-12T16:43:15.092" v="123" actId="164"/>
          <ac:spMkLst>
            <pc:docMk/>
            <pc:sldMk cId="1253366232" sldId="416"/>
            <ac:spMk id="27" creationId="{0C085EA6-C9DA-EB4D-9764-9129A9C6F806}"/>
          </ac:spMkLst>
        </pc:spChg>
        <pc:spChg chg="mod">
          <ac:chgData name="Charles Seaton" userId="3ae04b79-3a29-4e02-bb7c-cfe961e10879" providerId="ADAL" clId="{FD18ADC2-BC81-4ADF-AE22-C7308EE93B4D}" dt="2024-04-12T16:43:15.092" v="123" actId="164"/>
          <ac:spMkLst>
            <pc:docMk/>
            <pc:sldMk cId="1253366232" sldId="416"/>
            <ac:spMk id="28" creationId="{6C4E003D-ABCB-8EAC-B943-B18BB39833A9}"/>
          </ac:spMkLst>
        </pc:spChg>
        <pc:grpChg chg="add mod">
          <ac:chgData name="Charles Seaton" userId="3ae04b79-3a29-4e02-bb7c-cfe961e10879" providerId="ADAL" clId="{FD18ADC2-BC81-4ADF-AE22-C7308EE93B4D}" dt="2024-04-12T16:43:19.467" v="141" actId="1038"/>
          <ac:grpSpMkLst>
            <pc:docMk/>
            <pc:sldMk cId="1253366232" sldId="416"/>
            <ac:grpSpMk id="29" creationId="{80D02936-9586-3FE2-242A-215742107CF3}"/>
          </ac:grpSpMkLst>
        </pc:grpChg>
      </pc:sldChg>
      <pc:sldChg chg="modSp mod">
        <pc:chgData name="Charles Seaton" userId="3ae04b79-3a29-4e02-bb7c-cfe961e10879" providerId="ADAL" clId="{FD18ADC2-BC81-4ADF-AE22-C7308EE93B4D}" dt="2024-04-12T16:39:59.514" v="38" actId="20577"/>
        <pc:sldMkLst>
          <pc:docMk/>
          <pc:sldMk cId="468791600" sldId="445"/>
        </pc:sldMkLst>
        <pc:spChg chg="mod">
          <ac:chgData name="Charles Seaton" userId="3ae04b79-3a29-4e02-bb7c-cfe961e10879" providerId="ADAL" clId="{FD18ADC2-BC81-4ADF-AE22-C7308EE93B4D}" dt="2024-04-12T16:39:59.514" v="38" actId="20577"/>
          <ac:spMkLst>
            <pc:docMk/>
            <pc:sldMk cId="468791600" sldId="445"/>
            <ac:spMk id="9" creationId="{506C8308-BCF4-6374-D4EA-6B8AC2EBD0B3}"/>
          </ac:spMkLst>
        </pc:spChg>
      </pc:sldChg>
      <pc:sldChg chg="addSp modSp mod">
        <pc:chgData name="Charles Seaton" userId="3ae04b79-3a29-4e02-bb7c-cfe961e10879" providerId="ADAL" clId="{FD18ADC2-BC81-4ADF-AE22-C7308EE93B4D}" dt="2024-04-12T16:41:52.867" v="105" actId="20577"/>
        <pc:sldMkLst>
          <pc:docMk/>
          <pc:sldMk cId="3935326607" sldId="446"/>
        </pc:sldMkLst>
        <pc:spChg chg="add mod">
          <ac:chgData name="Charles Seaton" userId="3ae04b79-3a29-4e02-bb7c-cfe961e10879" providerId="ADAL" clId="{FD18ADC2-BC81-4ADF-AE22-C7308EE93B4D}" dt="2024-04-12T16:41:52.867" v="105" actId="20577"/>
          <ac:spMkLst>
            <pc:docMk/>
            <pc:sldMk cId="3935326607" sldId="446"/>
            <ac:spMk id="7" creationId="{E838E06D-7CC4-A92B-02A6-399079DC4F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4"/>
          </a:xfrm>
          <a:prstGeom prst="rect">
            <a:avLst/>
          </a:prstGeom>
        </p:spPr>
        <p:txBody>
          <a:bodyPr vert="horz" lIns="92428" tIns="46215" rIns="92428" bIns="46215" rtlCol="0"/>
          <a:lstStyle>
            <a:lvl1pPr algn="l">
              <a:defRPr sz="1200"/>
            </a:lvl1pPr>
          </a:lstStyle>
          <a:p>
            <a:endParaRPr lang="en-US"/>
          </a:p>
        </p:txBody>
      </p:sp>
      <p:sp>
        <p:nvSpPr>
          <p:cNvPr id="3" name="Date Placeholder 2"/>
          <p:cNvSpPr>
            <a:spLocks noGrp="1"/>
          </p:cNvSpPr>
          <p:nvPr>
            <p:ph type="dt" sz="quarter" idx="1"/>
          </p:nvPr>
        </p:nvSpPr>
        <p:spPr>
          <a:xfrm>
            <a:off x="3898101" y="1"/>
            <a:ext cx="2982119" cy="466434"/>
          </a:xfrm>
          <a:prstGeom prst="rect">
            <a:avLst/>
          </a:prstGeom>
        </p:spPr>
        <p:txBody>
          <a:bodyPr vert="horz" lIns="92428" tIns="46215" rIns="92428" bIns="46215" rtlCol="0"/>
          <a:lstStyle>
            <a:lvl1pPr algn="r">
              <a:defRPr sz="1200"/>
            </a:lvl1pPr>
          </a:lstStyle>
          <a:p>
            <a:fld id="{706133BE-6A3B-43BC-BDB7-2E6B4634C5B0}" type="datetimeFigureOut">
              <a:rPr lang="en-US" smtClean="0"/>
              <a:t>1/30/2025</a:t>
            </a:fld>
            <a:endParaRPr lang="en-US"/>
          </a:p>
        </p:txBody>
      </p:sp>
      <p:sp>
        <p:nvSpPr>
          <p:cNvPr id="4" name="Footer Placeholder 3"/>
          <p:cNvSpPr>
            <a:spLocks noGrp="1"/>
          </p:cNvSpPr>
          <p:nvPr>
            <p:ph type="ftr" sz="quarter" idx="2"/>
          </p:nvPr>
        </p:nvSpPr>
        <p:spPr>
          <a:xfrm>
            <a:off x="1" y="8829968"/>
            <a:ext cx="2982119" cy="466433"/>
          </a:xfrm>
          <a:prstGeom prst="rect">
            <a:avLst/>
          </a:prstGeom>
        </p:spPr>
        <p:txBody>
          <a:bodyPr vert="horz" lIns="92428" tIns="46215" rIns="92428" bIns="46215" rtlCol="0" anchor="b"/>
          <a:lstStyle>
            <a:lvl1pPr algn="l">
              <a:defRPr sz="1200"/>
            </a:lvl1pPr>
          </a:lstStyle>
          <a:p>
            <a:endParaRPr lang="en-US"/>
          </a:p>
        </p:txBody>
      </p:sp>
      <p:sp>
        <p:nvSpPr>
          <p:cNvPr id="5" name="Slide Number Placeholder 4"/>
          <p:cNvSpPr>
            <a:spLocks noGrp="1"/>
          </p:cNvSpPr>
          <p:nvPr>
            <p:ph type="sldNum" sz="quarter" idx="3"/>
          </p:nvPr>
        </p:nvSpPr>
        <p:spPr>
          <a:xfrm>
            <a:off x="3898101" y="8829968"/>
            <a:ext cx="2982119" cy="466433"/>
          </a:xfrm>
          <a:prstGeom prst="rect">
            <a:avLst/>
          </a:prstGeom>
        </p:spPr>
        <p:txBody>
          <a:bodyPr vert="horz" lIns="92428" tIns="46215" rIns="92428" bIns="46215" rtlCol="0" anchor="b"/>
          <a:lstStyle>
            <a:lvl1pPr algn="r">
              <a:defRPr sz="1200"/>
            </a:lvl1pPr>
          </a:lstStyle>
          <a:p>
            <a:fld id="{43B329D2-0A52-43D6-85BA-98609090E12C}" type="slidenum">
              <a:rPr lang="en-US" smtClean="0"/>
              <a:t>‹#›</a:t>
            </a:fld>
            <a:endParaRPr lang="en-US"/>
          </a:p>
        </p:txBody>
      </p:sp>
    </p:spTree>
    <p:extLst>
      <p:ext uri="{BB962C8B-B14F-4D97-AF65-F5344CB8AC3E}">
        <p14:creationId xmlns:p14="http://schemas.microsoft.com/office/powerpoint/2010/main" val="100793074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4"/>
          </a:xfrm>
          <a:prstGeom prst="rect">
            <a:avLst/>
          </a:prstGeom>
        </p:spPr>
        <p:txBody>
          <a:bodyPr vert="horz" lIns="92428" tIns="46215" rIns="92428" bIns="46215" rtlCol="0"/>
          <a:lstStyle>
            <a:lvl1pPr algn="l">
              <a:defRPr sz="1200"/>
            </a:lvl1pPr>
          </a:lstStyle>
          <a:p>
            <a:endParaRPr lang="en-US"/>
          </a:p>
        </p:txBody>
      </p:sp>
      <p:sp>
        <p:nvSpPr>
          <p:cNvPr id="3" name="Date Placeholder 2"/>
          <p:cNvSpPr>
            <a:spLocks noGrp="1"/>
          </p:cNvSpPr>
          <p:nvPr>
            <p:ph type="dt" idx="1"/>
          </p:nvPr>
        </p:nvSpPr>
        <p:spPr>
          <a:xfrm>
            <a:off x="3898101" y="1"/>
            <a:ext cx="2982119" cy="466434"/>
          </a:xfrm>
          <a:prstGeom prst="rect">
            <a:avLst/>
          </a:prstGeom>
        </p:spPr>
        <p:txBody>
          <a:bodyPr vert="horz" lIns="92428" tIns="46215" rIns="92428" bIns="46215" rtlCol="0"/>
          <a:lstStyle>
            <a:lvl1pPr algn="r">
              <a:defRPr sz="1200"/>
            </a:lvl1pPr>
          </a:lstStyle>
          <a:p>
            <a:fld id="{67149F0D-9440-41CC-89A5-90651A5B7F6C}" type="datetimeFigureOut">
              <a:rPr lang="en-US" smtClean="0"/>
              <a:t>1/30/2025</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28" tIns="46215" rIns="92428" bIns="46215"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28" tIns="46215" rIns="92428" bIns="462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2982119" cy="466433"/>
          </a:xfrm>
          <a:prstGeom prst="rect">
            <a:avLst/>
          </a:prstGeom>
        </p:spPr>
        <p:txBody>
          <a:bodyPr vert="horz" lIns="92428" tIns="46215" rIns="92428" bIns="46215"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8"/>
            <a:ext cx="2982119" cy="466433"/>
          </a:xfrm>
          <a:prstGeom prst="rect">
            <a:avLst/>
          </a:prstGeom>
        </p:spPr>
        <p:txBody>
          <a:bodyPr vert="horz" lIns="92428" tIns="46215" rIns="92428" bIns="46215" rtlCol="0" anchor="b"/>
          <a:lstStyle>
            <a:lvl1pPr algn="r">
              <a:defRPr sz="1200"/>
            </a:lvl1pPr>
          </a:lstStyle>
          <a:p>
            <a:fld id="{E4BE5B9A-BD62-4BBC-91FA-0CEBB0078621}" type="slidenum">
              <a:rPr lang="en-US" smtClean="0"/>
              <a:t>‹#›</a:t>
            </a:fld>
            <a:endParaRPr lang="en-US"/>
          </a:p>
        </p:txBody>
      </p:sp>
    </p:spTree>
    <p:extLst>
      <p:ext uri="{BB962C8B-B14F-4D97-AF65-F5344CB8AC3E}">
        <p14:creationId xmlns:p14="http://schemas.microsoft.com/office/powerpoint/2010/main" val="145477164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4BE5B9A-BD62-4BBC-91FA-0CEBB0078621}" type="slidenum">
              <a:rPr lang="en-US" smtClean="0"/>
              <a:t>2</a:t>
            </a:fld>
            <a:endParaRPr lang="en-US"/>
          </a:p>
        </p:txBody>
      </p:sp>
    </p:spTree>
    <p:extLst>
      <p:ext uri="{BB962C8B-B14F-4D97-AF65-F5344CB8AC3E}">
        <p14:creationId xmlns:p14="http://schemas.microsoft.com/office/powerpoint/2010/main" val="1190559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Hydrodynamic models solve physics equations describing the motion of water to predict how water in rivers, estuaries and the ocean behave</a:t>
            </a:r>
          </a:p>
          <a:p>
            <a:r>
              <a:rPr lang="en-US" dirty="0"/>
              <a:t>Momentum: things in motion stay in motion, things at rest stay at rest, unless acted on by an outside force</a:t>
            </a:r>
          </a:p>
          <a:p>
            <a:r>
              <a:rPr lang="en-US" dirty="0"/>
              <a:t>Continuity: if more water comes in than goes out, water go up</a:t>
            </a:r>
          </a:p>
          <a:p>
            <a:r>
              <a:rPr lang="en-US" dirty="0"/>
              <a:t>Transport: stuff in the water moves with the water</a:t>
            </a:r>
          </a:p>
          <a:p>
            <a:r>
              <a:rPr lang="en-US" dirty="0"/>
              <a:t>Equation of state: salt makes water denser, heat makes water less dense, pressure makes water a little more dense</a:t>
            </a:r>
          </a:p>
          <a:p>
            <a:r>
              <a:rPr lang="en-US" dirty="0"/>
              <a:t>Physics equations are made solvable by splitting the world into discrete pieces</a:t>
            </a:r>
          </a:p>
          <a:p>
            <a:r>
              <a:rPr lang="en-US" dirty="0"/>
              <a:t>We model the world using triangles and quadrangles that allow us to increase resolution in areas of interest </a:t>
            </a:r>
          </a:p>
          <a:p>
            <a:r>
              <a:rPr lang="en-US" dirty="0"/>
              <a:t>Vertically, we resolve the world into layers, creating stacks of prisms</a:t>
            </a:r>
          </a:p>
          <a:p>
            <a:endParaRPr lang="en-US" dirty="0"/>
          </a:p>
          <a:p>
            <a:r>
              <a:rPr lang="en-US" sz="1200" dirty="0"/>
              <a:t>Bathymetry of the deltas and bank to bank bathymetry for the Columbia was lacking</a:t>
            </a:r>
          </a:p>
          <a:p>
            <a:r>
              <a:rPr lang="en-US" sz="1200" dirty="0"/>
              <a:t>CRITFC is working with NOAA-OCS, GCAP, and Cayuse Native Solutions to acquire new bathymetry for the area</a:t>
            </a:r>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4BE5B9A-BD62-4BBC-91FA-0CEBB0078621}" type="slidenum">
              <a:rPr lang="en-US" smtClean="0"/>
              <a:t>11</a:t>
            </a:fld>
            <a:endParaRPr lang="en-US"/>
          </a:p>
        </p:txBody>
      </p:sp>
    </p:spTree>
    <p:extLst>
      <p:ext uri="{BB962C8B-B14F-4D97-AF65-F5344CB8AC3E}">
        <p14:creationId xmlns:p14="http://schemas.microsoft.com/office/powerpoint/2010/main" val="387303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4BE5B9A-BD62-4BBC-91FA-0CEBB0078621}" type="slidenum">
              <a:rPr lang="en-US" smtClean="0"/>
              <a:t>15</a:t>
            </a:fld>
            <a:endParaRPr lang="en-US"/>
          </a:p>
        </p:txBody>
      </p:sp>
    </p:spTree>
    <p:extLst>
      <p:ext uri="{BB962C8B-B14F-4D97-AF65-F5344CB8AC3E}">
        <p14:creationId xmlns:p14="http://schemas.microsoft.com/office/powerpoint/2010/main" val="3065468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4BE5B9A-BD62-4BBC-91FA-0CEBB0078621}" type="slidenum">
              <a:rPr lang="en-US" smtClean="0"/>
              <a:t>17</a:t>
            </a:fld>
            <a:endParaRPr lang="en-US"/>
          </a:p>
        </p:txBody>
      </p:sp>
    </p:spTree>
    <p:extLst>
      <p:ext uri="{BB962C8B-B14F-4D97-AF65-F5344CB8AC3E}">
        <p14:creationId xmlns:p14="http://schemas.microsoft.com/office/powerpoint/2010/main" val="3002325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E5B9A-BD62-4BBC-91FA-0CEBB0078621}" type="slidenum">
              <a:rPr lang="en-US" smtClean="0"/>
              <a:t>21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1727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4BE5B9A-BD62-4BBC-91FA-0CEBB0078621}" type="slidenum">
              <a:rPr lang="en-US" smtClean="0"/>
              <a:t>3</a:t>
            </a:fld>
            <a:endParaRPr lang="en-US"/>
          </a:p>
        </p:txBody>
      </p:sp>
    </p:spTree>
    <p:extLst>
      <p:ext uri="{BB962C8B-B14F-4D97-AF65-F5344CB8AC3E}">
        <p14:creationId xmlns:p14="http://schemas.microsoft.com/office/powerpoint/2010/main" val="352160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dirty="0">
                <a:latin typeface="ArialMT"/>
                <a:ea typeface="Calibri" panose="020F0502020204030204" pitchFamily="34" charset="0"/>
                <a:cs typeface="ArialMT"/>
              </a:rPr>
              <a:t>Zone 6 Columbia River summer temperatures are predicted to continue to get warmer. August mean temperatures are predicted to be near </a:t>
            </a:r>
            <a:r>
              <a:rPr lang="en-US" sz="1100" b="1" u="sng" dirty="0">
                <a:latin typeface="ArialMT"/>
                <a:ea typeface="Calibri" panose="020F0502020204030204" pitchFamily="34" charset="0"/>
                <a:cs typeface="ArialMT"/>
              </a:rPr>
              <a:t>23°C by 2040 and approximately 24°C by 2080.</a:t>
            </a:r>
          </a:p>
          <a:p>
            <a:pPr>
              <a:lnSpc>
                <a:spcPct val="107000"/>
              </a:lnSpc>
            </a:pPr>
            <a:endParaRPr lang="en-US" sz="1100" b="1" u="sng" dirty="0">
              <a:latin typeface="ArialMT"/>
              <a:ea typeface="Calibri" panose="020F0502020204030204" pitchFamily="34" charset="0"/>
              <a:cs typeface="Times New Roman" panose="02020603050405020304" pitchFamily="18" charset="0"/>
            </a:endParaRPr>
          </a:p>
          <a:p>
            <a:pPr>
              <a:lnSpc>
                <a:spcPct val="107000"/>
              </a:lnSpc>
            </a:pPr>
            <a:r>
              <a:rPr lang="en-US" sz="1100" dirty="0"/>
              <a:t>Optimal temperatures for migrating adult salmon and steelhead are in the 12-16°C range with minimal adverse effects below 18°C (EPA 2003). Both the States of Oregon and Washington have a 20°C maximum water quality criteria for the Lower Columbia River </a:t>
            </a: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dirty="0"/>
              <a:t>as temperatures rise above 18°C. The temperature ranges in </a:t>
            </a:r>
            <a:r>
              <a:rPr lang="en-US" sz="1100" b="1" i="1" dirty="0"/>
              <a:t>Table 4-1 </a:t>
            </a:r>
            <a:r>
              <a:rPr lang="en-US" sz="1100" dirty="0"/>
              <a:t>represent average river temperatures with multiple day exposure. In general, as temperatures rise, disease risk, stress, energy loss, avoidance behavior, and mortality rates increase. Sockeye are most susceptible to warm temperatures with limited mortality at 19-20°C and significant mortality at 20-21°C. Steelhead are also susceptible to these temperature ranges but exhibit avoidance behavior by seeking cold water refuges (CWR) as is demonstrated in this Plan. Chinook are more tolerant to warm temperatures, with avoidance behavior (seeking CWR) and mortality occurring at higher temperatures (21-22°C and higher).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4BE5B9A-BD62-4BBC-91FA-0CEBB0078621}" type="slidenum">
              <a:rPr lang="en-US" smtClean="0"/>
              <a:t>4</a:t>
            </a:fld>
            <a:endParaRPr lang="en-US"/>
          </a:p>
        </p:txBody>
      </p:sp>
    </p:spTree>
    <p:extLst>
      <p:ext uri="{BB962C8B-B14F-4D97-AF65-F5344CB8AC3E}">
        <p14:creationId xmlns:p14="http://schemas.microsoft.com/office/powerpoint/2010/main" val="347726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CRITFC/USACE Columbia River Zone 6 Delta Assessment</a:t>
            </a:r>
            <a:endParaRPr lang="en-US" dirty="0"/>
          </a:p>
          <a:p>
            <a:r>
              <a:rPr lang="en-US" dirty="0"/>
              <a:t>The Columbia River Inter-Tribal Fish Commission (CRITFC) and its member tribes (the Yakama, Nez Perce, Umatilla and Warm Springs) request assistance from the U.S. Army Corps of Engineers, Portland District with an assessment of sedimentation, and its impact on salmonids and Pacific lamprey and cold water refuges, at the confluences of the Klickitat, Deschutes and Wind River tributaries in Zone 6 of the Columbia River between Bonneville and McNary Dams.  Interim and final products for each task will be shared between USACE and CRITFC and regular coordination meetings will be scheduled at least quarterly to discuss overall study progress. </a:t>
            </a:r>
          </a:p>
          <a:p>
            <a:r>
              <a:rPr lang="en-US" b="1" u="sng" dirty="0"/>
              <a:t>Task 1 – Develop Delta Specific Problem Statements</a:t>
            </a:r>
            <a:endParaRPr lang="en-US" dirty="0"/>
          </a:p>
          <a:p>
            <a:r>
              <a:rPr lang="en-US" dirty="0"/>
              <a:t>Each tributary confluence likely has its individual characteristics and potential approaches for assessment and modifications, thus data collection and individual tool development will need to occur on a confluence-by-confluence.</a:t>
            </a:r>
          </a:p>
          <a:p>
            <a:r>
              <a:rPr lang="en-US" dirty="0"/>
              <a:t>Conduct a planning </a:t>
            </a:r>
            <a:r>
              <a:rPr lang="en-US" dirty="0" err="1"/>
              <a:t>charette</a:t>
            </a:r>
            <a:r>
              <a:rPr lang="en-US" dirty="0"/>
              <a:t> with stakeholders and subject matter experts to identify problems, opportunities, objectives, goals and constraints associated with each tributary.  Identify similarities and difference between systems that allow for a tailored approach to address identified problems.</a:t>
            </a:r>
          </a:p>
          <a:p>
            <a:r>
              <a:rPr lang="en-US" b="1" u="sng" dirty="0"/>
              <a:t>Task 2 – Conduct Literature Review</a:t>
            </a:r>
            <a:endParaRPr lang="en-US" dirty="0"/>
          </a:p>
          <a:p>
            <a:r>
              <a:rPr lang="en-US" dirty="0"/>
              <a:t>Focus efforts on existing flow, temperature, sediment, morphologic, river stage and native fish impact data or assessments. Possibly include literature review on climate change impacts relevant to these parameters may also be important to highlight research gaps in this regard. </a:t>
            </a:r>
          </a:p>
          <a:p>
            <a:r>
              <a:rPr lang="en-US" dirty="0"/>
              <a:t>Look for documentation on large sediment supply events and observed impacts.  For example, dam removal (like Condit Dam), atmospheric events (like 2006), landslides, tributary delta changes. Possibly add a sub-task for documentation of artificial events in the river tributaries (dredging, riparian island formation, engineering structures, channelization, etc.).</a:t>
            </a:r>
          </a:p>
          <a:p>
            <a:r>
              <a:rPr lang="en-US" b="1" u="sng" dirty="0"/>
              <a:t>Task 3 – Conduct Geomorphic Assessment</a:t>
            </a:r>
            <a:endParaRPr lang="en-US" dirty="0"/>
          </a:p>
          <a:p>
            <a:r>
              <a:rPr lang="en-US" dirty="0"/>
              <a:t>Perform a comparison of historical aerial imagery to characterize changes to shoaling over time.</a:t>
            </a:r>
          </a:p>
          <a:p>
            <a:r>
              <a:rPr lang="en-US" dirty="0"/>
              <a:t>Assess changes and trends in the backwatered tributary and depositional fan over the time frame from the development of the mainstem Columbia Dams to current.  Include potential depths of deposition, impacted tributary length, periodicity of changes in the depositional fans.</a:t>
            </a:r>
          </a:p>
          <a:p>
            <a:r>
              <a:rPr lang="en-US" b="1" u="sng" dirty="0"/>
              <a:t>Task 4 – Coordinate Bathymetric Data Collection with NOAA</a:t>
            </a:r>
            <a:endParaRPr lang="en-US" dirty="0"/>
          </a:p>
          <a:p>
            <a:r>
              <a:rPr lang="en-US" dirty="0"/>
              <a:t>Provide coordination to ensure that data is collected over a sufficient domain and in a form required to support future modeling and analysis efforts.</a:t>
            </a:r>
          </a:p>
          <a:p>
            <a:r>
              <a:rPr lang="en-US" b="1" u="sng" dirty="0"/>
              <a:t>Task 5 – Compile existing data sets and identify further data needs</a:t>
            </a:r>
            <a:endParaRPr lang="en-US" dirty="0"/>
          </a:p>
          <a:p>
            <a:r>
              <a:rPr lang="en-US" dirty="0"/>
              <a:t>Compile all existing flow, sediment, temperature, and miscellaneous data required for analysis and analyze for quality and completeness.</a:t>
            </a:r>
          </a:p>
          <a:p>
            <a:r>
              <a:rPr lang="en-US" b="1" u="sng" dirty="0"/>
              <a:t>Task 6 – Develop monitoring plans for each delta (temp, sediment, and turbidity)  </a:t>
            </a:r>
            <a:endParaRPr lang="en-US" dirty="0"/>
          </a:p>
          <a:p>
            <a:r>
              <a:rPr lang="en-US" dirty="0"/>
              <a:t>Based on identified problems and data limitations, develop a monitoring and data collection strategy including timing, duration, and locations for data collection specific to each delta.  </a:t>
            </a:r>
          </a:p>
          <a:p>
            <a:r>
              <a:rPr lang="en-US" b="1" u="sng" dirty="0"/>
              <a:t>Task 7 – Execute monitoring and data collection plans (potential monitoring activities identified below)</a:t>
            </a:r>
            <a:endParaRPr lang="en-US" dirty="0"/>
          </a:p>
          <a:p>
            <a:r>
              <a:rPr lang="en-US" dirty="0"/>
              <a:t>Collect tributary flow and river stage data if existing flow data is insufficient or lacking.  Establish a flow gaging station and collect 15–30-minute stage and flow data for a single water year to include low and high flow ranges.</a:t>
            </a:r>
          </a:p>
          <a:p>
            <a:r>
              <a:rPr lang="en-US" dirty="0"/>
              <a:t>Collect bed sediment data to characterize sediment gradation and potential contaminates within the depositional plume.  This mill be a minimum of 12 samples collected at each depositional fan or depositional backwatered river feature.</a:t>
            </a:r>
          </a:p>
          <a:p>
            <a:r>
              <a:rPr lang="en-US" dirty="0"/>
              <a:t>Collect river temperature data if existing temperature data is insufficient or lacking.  Establish a temperature gaging station and collect 15–30-minute water temperature data for a low flow and high flow periods of single water year.</a:t>
            </a:r>
          </a:p>
          <a:p>
            <a:r>
              <a:rPr lang="en-US" dirty="0"/>
              <a:t>Temperature data in the tributary cold water refuge plume for a low flow, high mainstem Columbia condition.  Collect point temperature data at multiple water depths to characterize the extents and quality of the existing condition cold water refuge plume.  Data will be used to qualify the cold-water plume and to calibrate modeling efforts.  Data collection will occur while continuous river flow and temperature data collection occurs in tasks 4 and 6.</a:t>
            </a:r>
          </a:p>
          <a:p>
            <a:r>
              <a:rPr lang="en-US" dirty="0"/>
              <a:t>Collect suspended sediment concentration (SSC) data if existing SSC samples are insufficient or lacking.  Data will be used to establish sediment budgets and quantify suspended sediment loads for sediment transport modeling and alternative assessments.  Data collection will be during higher flow periods, up to the highest available flow, in a single water year.  Data collection will be continuous with flow and temperature data in tasks 4 and 6.</a:t>
            </a:r>
          </a:p>
          <a:p>
            <a:r>
              <a:rPr lang="en-US" b="1" u="sng" dirty="0"/>
              <a:t>Task 8 – Develop a modelling and monitoring strategy for each delta</a:t>
            </a:r>
            <a:endParaRPr lang="en-US" dirty="0"/>
          </a:p>
          <a:p>
            <a:r>
              <a:rPr lang="en-US" dirty="0"/>
              <a:t>Develop a specific, detailed modeling and monitoring strategy at each of the three named tributaries that is informed by project objectives and specifics of each cold water </a:t>
            </a:r>
            <a:r>
              <a:rPr lang="en-US" dirty="0" err="1"/>
              <a:t>refugia</a:t>
            </a:r>
            <a:r>
              <a:rPr lang="en-US" dirty="0"/>
              <a:t>.</a:t>
            </a:r>
          </a:p>
          <a:p>
            <a:r>
              <a:rPr lang="en-US" dirty="0"/>
              <a:t>Estimated Study Budget</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4BE5B9A-BD62-4BBC-91FA-0CEBB0078621}" type="slidenum">
              <a:rPr lang="en-US" smtClean="0"/>
              <a:t>5</a:t>
            </a:fld>
            <a:endParaRPr lang="en-US"/>
          </a:p>
        </p:txBody>
      </p:sp>
    </p:spTree>
    <p:extLst>
      <p:ext uri="{BB962C8B-B14F-4D97-AF65-F5344CB8AC3E}">
        <p14:creationId xmlns:p14="http://schemas.microsoft.com/office/powerpoint/2010/main" val="44729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4BE5B9A-BD62-4BBC-91FA-0CEBB0078621}" type="slidenum">
              <a:rPr lang="en-US" smtClean="0"/>
              <a:t>6</a:t>
            </a:fld>
            <a:endParaRPr lang="en-US"/>
          </a:p>
        </p:txBody>
      </p:sp>
    </p:spTree>
    <p:extLst>
      <p:ext uri="{BB962C8B-B14F-4D97-AF65-F5344CB8AC3E}">
        <p14:creationId xmlns:p14="http://schemas.microsoft.com/office/powerpoint/2010/main" val="210713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4BE5B9A-BD62-4BBC-91FA-0CEBB0078621}" type="slidenum">
              <a:rPr lang="en-US" smtClean="0"/>
              <a:t>7</a:t>
            </a:fld>
            <a:endParaRPr lang="en-US"/>
          </a:p>
        </p:txBody>
      </p:sp>
    </p:spTree>
    <p:extLst>
      <p:ext uri="{BB962C8B-B14F-4D97-AF65-F5344CB8AC3E}">
        <p14:creationId xmlns:p14="http://schemas.microsoft.com/office/powerpoint/2010/main" val="355000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E5B9A-BD62-4BBC-91FA-0CEBB0078621}" type="slidenum">
              <a:rPr lang="en-US" smtClean="0"/>
              <a:t>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9087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BE5B9A-BD62-4BBC-91FA-0CEBB0078621}" type="slidenum">
              <a:rPr lang="en-US" smtClean="0"/>
              <a:t>9</a:t>
            </a:fld>
            <a:endParaRPr lang="en-US"/>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23236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4BE5B9A-BD62-4BBC-91FA-0CEBB0078621}" type="slidenum">
              <a:rPr lang="en-US" smtClean="0"/>
              <a:t>10</a:t>
            </a:fld>
            <a:endParaRPr lang="en-US"/>
          </a:p>
        </p:txBody>
      </p:sp>
    </p:spTree>
    <p:extLst>
      <p:ext uri="{BB962C8B-B14F-4D97-AF65-F5344CB8AC3E}">
        <p14:creationId xmlns:p14="http://schemas.microsoft.com/office/powerpoint/2010/main" val="347656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EC3007-E596-4B7B-A120-9DC0E24471A6}"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42F73-7759-410D-AD72-9ED9FE8177D7}" type="slidenum">
              <a:rPr lang="en-US" smtClean="0"/>
              <a:t>‹#›</a:t>
            </a:fld>
            <a:endParaRPr lang="en-US"/>
          </a:p>
        </p:txBody>
      </p:sp>
    </p:spTree>
    <p:extLst>
      <p:ext uri="{BB962C8B-B14F-4D97-AF65-F5344CB8AC3E}">
        <p14:creationId xmlns:p14="http://schemas.microsoft.com/office/powerpoint/2010/main" val="203228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058D3-D9BC-40EE-A23B-8F741EC4DC9F}"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42F73-7759-410D-AD72-9ED9FE8177D7}" type="slidenum">
              <a:rPr lang="en-US" smtClean="0"/>
              <a:t>‹#›</a:t>
            </a:fld>
            <a:endParaRPr lang="en-US"/>
          </a:p>
        </p:txBody>
      </p:sp>
    </p:spTree>
    <p:extLst>
      <p:ext uri="{BB962C8B-B14F-4D97-AF65-F5344CB8AC3E}">
        <p14:creationId xmlns:p14="http://schemas.microsoft.com/office/powerpoint/2010/main" val="364782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6787D0-897D-4C09-84E6-6F414B694EDC}"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42F73-7759-410D-AD72-9ED9FE8177D7}" type="slidenum">
              <a:rPr lang="en-US" smtClean="0"/>
              <a:t>‹#›</a:t>
            </a:fld>
            <a:endParaRPr lang="en-US"/>
          </a:p>
        </p:txBody>
      </p:sp>
    </p:spTree>
    <p:extLst>
      <p:ext uri="{BB962C8B-B14F-4D97-AF65-F5344CB8AC3E}">
        <p14:creationId xmlns:p14="http://schemas.microsoft.com/office/powerpoint/2010/main" val="153969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xmlns=""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xmlns=""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xmlns=""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9722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50963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2CADDB-74B4-4E39-A096-A61A881D9708}"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42F73-7759-410D-AD72-9ED9FE8177D7}" type="slidenum">
              <a:rPr lang="en-US" smtClean="0"/>
              <a:t>‹#›</a:t>
            </a:fld>
            <a:endParaRPr lang="en-US"/>
          </a:p>
        </p:txBody>
      </p:sp>
    </p:spTree>
    <p:extLst>
      <p:ext uri="{BB962C8B-B14F-4D97-AF65-F5344CB8AC3E}">
        <p14:creationId xmlns:p14="http://schemas.microsoft.com/office/powerpoint/2010/main" val="375680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A3E3C-BC26-4A4D-ADD8-D1DCCCAC7E38}"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42F73-7759-410D-AD72-9ED9FE8177D7}" type="slidenum">
              <a:rPr lang="en-US" smtClean="0"/>
              <a:t>‹#›</a:t>
            </a:fld>
            <a:endParaRPr lang="en-US"/>
          </a:p>
        </p:txBody>
      </p:sp>
    </p:spTree>
    <p:extLst>
      <p:ext uri="{BB962C8B-B14F-4D97-AF65-F5344CB8AC3E}">
        <p14:creationId xmlns:p14="http://schemas.microsoft.com/office/powerpoint/2010/main" val="389785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424F10-9B90-48A5-AF50-D72932F30D80}" type="datetime1">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42F73-7759-410D-AD72-9ED9FE8177D7}" type="slidenum">
              <a:rPr lang="en-US" smtClean="0"/>
              <a:t>‹#›</a:t>
            </a:fld>
            <a:endParaRPr lang="en-US"/>
          </a:p>
        </p:txBody>
      </p:sp>
    </p:spTree>
    <p:extLst>
      <p:ext uri="{BB962C8B-B14F-4D97-AF65-F5344CB8AC3E}">
        <p14:creationId xmlns:p14="http://schemas.microsoft.com/office/powerpoint/2010/main" val="95451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ED22E3-5615-4C8E-AB00-341329641CD4}" type="datetime1">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942F73-7759-410D-AD72-9ED9FE8177D7}" type="slidenum">
              <a:rPr lang="en-US" smtClean="0"/>
              <a:t>‹#›</a:t>
            </a:fld>
            <a:endParaRPr lang="en-US"/>
          </a:p>
        </p:txBody>
      </p:sp>
    </p:spTree>
    <p:extLst>
      <p:ext uri="{BB962C8B-B14F-4D97-AF65-F5344CB8AC3E}">
        <p14:creationId xmlns:p14="http://schemas.microsoft.com/office/powerpoint/2010/main" val="321759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17F457-7D1B-4652-8DAA-5C61A162622C}" type="datetime1">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942F73-7759-410D-AD72-9ED9FE8177D7}" type="slidenum">
              <a:rPr lang="en-US" smtClean="0"/>
              <a:t>‹#›</a:t>
            </a:fld>
            <a:endParaRPr lang="en-US"/>
          </a:p>
        </p:txBody>
      </p:sp>
    </p:spTree>
    <p:extLst>
      <p:ext uri="{BB962C8B-B14F-4D97-AF65-F5344CB8AC3E}">
        <p14:creationId xmlns:p14="http://schemas.microsoft.com/office/powerpoint/2010/main" val="200962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20287-0816-4828-9749-DE36D81C804D}" type="datetime1">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942F73-7759-410D-AD72-9ED9FE8177D7}" type="slidenum">
              <a:rPr lang="en-US" smtClean="0"/>
              <a:t>‹#›</a:t>
            </a:fld>
            <a:endParaRPr lang="en-US"/>
          </a:p>
        </p:txBody>
      </p:sp>
    </p:spTree>
    <p:extLst>
      <p:ext uri="{BB962C8B-B14F-4D97-AF65-F5344CB8AC3E}">
        <p14:creationId xmlns:p14="http://schemas.microsoft.com/office/powerpoint/2010/main" val="395637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E5EDB-184F-4C37-9B93-E081FC1F6A8D}" type="datetime1">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42F73-7759-410D-AD72-9ED9FE8177D7}" type="slidenum">
              <a:rPr lang="en-US" smtClean="0"/>
              <a:t>‹#›</a:t>
            </a:fld>
            <a:endParaRPr lang="en-US"/>
          </a:p>
        </p:txBody>
      </p:sp>
    </p:spTree>
    <p:extLst>
      <p:ext uri="{BB962C8B-B14F-4D97-AF65-F5344CB8AC3E}">
        <p14:creationId xmlns:p14="http://schemas.microsoft.com/office/powerpoint/2010/main" val="48281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EC804-A06D-453D-AE7B-6670135F6A54}" type="datetime1">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42F73-7759-410D-AD72-9ED9FE8177D7}" type="slidenum">
              <a:rPr lang="en-US" smtClean="0"/>
              <a:t>‹#›</a:t>
            </a:fld>
            <a:endParaRPr lang="en-US"/>
          </a:p>
        </p:txBody>
      </p:sp>
    </p:spTree>
    <p:extLst>
      <p:ext uri="{BB962C8B-B14F-4D97-AF65-F5344CB8AC3E}">
        <p14:creationId xmlns:p14="http://schemas.microsoft.com/office/powerpoint/2010/main" val="136296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CC049-D398-4679-9530-0B2436EB060C}" type="datetime1">
              <a:rPr lang="en-US" smtClean="0"/>
              <a:t>1/30/2025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42F73-7759-410D-AD72-9ED9FE8177D7}" type="slidenum">
              <a:rPr lang="en-US" smtClean="0"/>
              <a:t>‹#›</a:t>
            </a:fld>
            <a:endParaRPr lang="en-US"/>
          </a:p>
        </p:txBody>
      </p:sp>
    </p:spTree>
    <p:extLst>
      <p:ext uri="{BB962C8B-B14F-4D97-AF65-F5344CB8AC3E}">
        <p14:creationId xmlns:p14="http://schemas.microsoft.com/office/powerpoint/2010/main" val="3606078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2.jp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6477"/>
            <a:ext cx="12296547" cy="7392144"/>
          </a:xfrm>
          <a:prstGeom prst="rect">
            <a:avLst/>
          </a:prstGeom>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Box 7"/>
          <p:cNvSpPr txBox="1"/>
          <p:nvPr/>
        </p:nvSpPr>
        <p:spPr>
          <a:xfrm>
            <a:off x="5584532" y="2622098"/>
            <a:ext cx="2347415" cy="369332"/>
          </a:xfrm>
          <a:prstGeom prst="rect">
            <a:avLst/>
          </a:prstGeom>
          <a:noFill/>
        </p:spPr>
        <p:txBody>
          <a:bodyPr wrap="square" rtlCol="0">
            <a:spAutoFit/>
          </a:bodyPr>
          <a:lstStyle/>
          <a:p>
            <a:r>
              <a:rPr lang="en-US" dirty="0" smtClean="0">
                <a:solidFill>
                  <a:schemeClr val="bg1"/>
                </a:solidFill>
              </a:rPr>
              <a:t>Klickitat Delta</a:t>
            </a:r>
            <a:endParaRPr lang="en-US" dirty="0">
              <a:solidFill>
                <a:schemeClr val="bg1"/>
              </a:solidFill>
            </a:endParaRPr>
          </a:p>
        </p:txBody>
      </p:sp>
      <p:pic>
        <p:nvPicPr>
          <p:cNvPr id="10" name="Picture 9"/>
          <p:cNvPicPr/>
          <p:nvPr/>
        </p:nvPicPr>
        <p:blipFill>
          <a:blip r:embed="rId3" cstate="email">
            <a:extLst>
              <a:ext uri="{28A0092B-C50C-407E-A947-70E740481C1C}">
                <a14:useLocalDpi xmlns:a14="http://schemas.microsoft.com/office/drawing/2010/main"/>
              </a:ext>
            </a:extLst>
          </a:blip>
          <a:stretch>
            <a:fillRect/>
          </a:stretch>
        </p:blipFill>
        <p:spPr>
          <a:xfrm>
            <a:off x="8547662" y="6708"/>
            <a:ext cx="3393616" cy="1705970"/>
          </a:xfrm>
          <a:prstGeom prst="rect">
            <a:avLst/>
          </a:prstGeom>
          <a:ln w="3175" cap="sq">
            <a:solidFill>
              <a:srgbClr val="FFFF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4596048"/>
            <a:ext cx="4572000" cy="2651218"/>
          </a:xfrm>
          <a:prstGeom prst="rect">
            <a:avLst/>
          </a:prstGeom>
          <a:ln w="3175">
            <a:solidFill>
              <a:srgbClr val="FFFF00"/>
            </a:solidFill>
          </a:ln>
        </p:spPr>
      </p:pic>
      <p:sp>
        <p:nvSpPr>
          <p:cNvPr id="7" name="TextBox 6"/>
          <p:cNvSpPr txBox="1"/>
          <p:nvPr/>
        </p:nvSpPr>
        <p:spPr>
          <a:xfrm>
            <a:off x="42860" y="4944006"/>
            <a:ext cx="2936314" cy="369332"/>
          </a:xfrm>
          <a:prstGeom prst="rect">
            <a:avLst/>
          </a:prstGeom>
          <a:noFill/>
        </p:spPr>
        <p:txBody>
          <a:bodyPr wrap="square" rtlCol="0">
            <a:spAutoFit/>
          </a:bodyPr>
          <a:lstStyle/>
          <a:p>
            <a:r>
              <a:rPr lang="en-US" dirty="0" smtClean="0">
                <a:solidFill>
                  <a:schemeClr val="bg1"/>
                </a:solidFill>
              </a:rPr>
              <a:t>White Salmon Delta - 2019</a:t>
            </a:r>
            <a:endParaRPr lang="en-US" dirty="0">
              <a:solidFill>
                <a:schemeClr val="bg1"/>
              </a:solidFill>
            </a:endParaRPr>
          </a:p>
        </p:txBody>
      </p:sp>
      <p:sp>
        <p:nvSpPr>
          <p:cNvPr id="13" name="TextBox 12"/>
          <p:cNvSpPr txBox="1"/>
          <p:nvPr/>
        </p:nvSpPr>
        <p:spPr>
          <a:xfrm>
            <a:off x="9272916" y="0"/>
            <a:ext cx="2777321" cy="369332"/>
          </a:xfrm>
          <a:prstGeom prst="rect">
            <a:avLst/>
          </a:prstGeom>
          <a:noFill/>
        </p:spPr>
        <p:txBody>
          <a:bodyPr wrap="square" rtlCol="0">
            <a:spAutoFit/>
          </a:bodyPr>
          <a:lstStyle/>
          <a:p>
            <a:r>
              <a:rPr lang="en-US" dirty="0" smtClean="0">
                <a:solidFill>
                  <a:schemeClr val="bg1"/>
                </a:solidFill>
              </a:rPr>
              <a:t>Klickitat Headwaters</a:t>
            </a:r>
            <a:endParaRPr lang="en-US" dirty="0">
              <a:solidFill>
                <a:schemeClr val="bg1"/>
              </a:solidFill>
            </a:endParaRPr>
          </a:p>
        </p:txBody>
      </p:sp>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l="1" t="3600" r="354"/>
          <a:stretch/>
        </p:blipFill>
        <p:spPr>
          <a:xfrm>
            <a:off x="42860" y="6708"/>
            <a:ext cx="3776972" cy="3612460"/>
          </a:xfrm>
          <a:prstGeom prst="rect">
            <a:avLst/>
          </a:prstGeom>
          <a:ln w="3175">
            <a:solidFill>
              <a:srgbClr val="FFFF00"/>
            </a:solidFill>
          </a:ln>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b="11073"/>
          <a:stretch/>
        </p:blipFill>
        <p:spPr>
          <a:xfrm>
            <a:off x="22663" y="3454045"/>
            <a:ext cx="2278085" cy="1489961"/>
          </a:xfrm>
          <a:prstGeom prst="rect">
            <a:avLst/>
          </a:prstGeom>
          <a:ln w="3175">
            <a:solidFill>
              <a:srgbClr val="FFFF00"/>
            </a:solidFill>
          </a:ln>
        </p:spPr>
      </p:pic>
      <p:sp>
        <p:nvSpPr>
          <p:cNvPr id="3" name="TextBox 2"/>
          <p:cNvSpPr txBox="1"/>
          <p:nvPr/>
        </p:nvSpPr>
        <p:spPr>
          <a:xfrm>
            <a:off x="4423186" y="3598860"/>
            <a:ext cx="3521122" cy="1200329"/>
          </a:xfrm>
          <a:prstGeom prst="rect">
            <a:avLst/>
          </a:prstGeom>
          <a:noFill/>
        </p:spPr>
        <p:txBody>
          <a:bodyPr wrap="square" rtlCol="0">
            <a:spAutoFit/>
          </a:bodyPr>
          <a:lstStyle/>
          <a:p>
            <a:pPr algn="ctr"/>
            <a:r>
              <a:rPr lang="en-US" sz="2400" b="1" dirty="0">
                <a:solidFill>
                  <a:schemeClr val="bg1"/>
                </a:solidFill>
              </a:rPr>
              <a:t>ISAB Climate Resiliency Briefings and Panel</a:t>
            </a:r>
            <a:endParaRPr lang="en-US" sz="2400" dirty="0">
              <a:solidFill>
                <a:schemeClr val="bg1"/>
              </a:solidFill>
            </a:endParaRPr>
          </a:p>
          <a:p>
            <a:pPr algn="ctr"/>
            <a:r>
              <a:rPr lang="en-US" sz="2400" b="1" dirty="0">
                <a:solidFill>
                  <a:schemeClr val="bg1"/>
                </a:solidFill>
              </a:rPr>
              <a:t>January 30, 2025</a:t>
            </a:r>
            <a:endParaRPr lang="en-US" sz="2400" dirty="0">
              <a:solidFill>
                <a:schemeClr val="bg1"/>
              </a:solidFill>
            </a:endParaRPr>
          </a:p>
        </p:txBody>
      </p:sp>
      <p:sp>
        <p:nvSpPr>
          <p:cNvPr id="15" name="TextBox 14"/>
          <p:cNvSpPr txBox="1"/>
          <p:nvPr/>
        </p:nvSpPr>
        <p:spPr>
          <a:xfrm>
            <a:off x="4572000" y="6105706"/>
            <a:ext cx="7798955" cy="769441"/>
          </a:xfrm>
          <a:prstGeom prst="rect">
            <a:avLst/>
          </a:prstGeom>
          <a:noFill/>
        </p:spPr>
        <p:txBody>
          <a:bodyPr wrap="square" rtlCol="0">
            <a:spAutoFit/>
          </a:bodyPr>
          <a:lstStyle/>
          <a:p>
            <a:pPr algn="ctr"/>
            <a:r>
              <a:rPr lang="en-US" sz="2200" b="1" dirty="0" smtClean="0">
                <a:solidFill>
                  <a:schemeClr val="bg1"/>
                </a:solidFill>
              </a:rPr>
              <a:t>Bill Sharp, Yakama Nation Fisheries </a:t>
            </a:r>
          </a:p>
          <a:p>
            <a:pPr algn="ctr"/>
            <a:r>
              <a:rPr lang="en-US" sz="2200" b="1" dirty="0" smtClean="0">
                <a:solidFill>
                  <a:schemeClr val="bg1"/>
                </a:solidFill>
              </a:rPr>
              <a:t>Charles Seaton, Columbia River Intertribal Fish Commission</a:t>
            </a:r>
            <a:endParaRPr lang="en-US" sz="2200" dirty="0">
              <a:solidFill>
                <a:schemeClr val="bg1"/>
              </a:solidFill>
            </a:endParaRPr>
          </a:p>
        </p:txBody>
      </p:sp>
    </p:spTree>
    <p:extLst>
      <p:ext uri="{BB962C8B-B14F-4D97-AF65-F5344CB8AC3E}">
        <p14:creationId xmlns:p14="http://schemas.microsoft.com/office/powerpoint/2010/main" val="4192178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a:extLst>
              <a:ext uri="{FF2B5EF4-FFF2-40B4-BE49-F238E27FC236}">
                <a16:creationId xmlns:a16="http://schemas.microsoft.com/office/drawing/2014/main" xmlns="" id="{7B272F75-539B-A986-1039-0EDB5F4A86CB}"/>
              </a:ext>
            </a:extLst>
          </p:cNvPr>
          <p:cNvPicPr>
            <a:picLocks noChangeAspect="1"/>
          </p:cNvPicPr>
          <p:nvPr/>
        </p:nvPicPr>
        <p:blipFill>
          <a:blip r:embed="rId3"/>
          <a:stretch>
            <a:fillRect/>
          </a:stretch>
        </p:blipFill>
        <p:spPr bwMode="auto">
          <a:xfrm>
            <a:off x="6624041" y="1949895"/>
            <a:ext cx="4807435" cy="4768665"/>
          </a:xfrm>
          <a:prstGeom prst="rect">
            <a:avLst/>
          </a:prstGeom>
          <a:noFill/>
          <a:ln w="9525">
            <a:noFill/>
            <a:miter lim="800000"/>
            <a:headEnd/>
            <a:tailEnd/>
          </a:ln>
        </p:spPr>
      </p:pic>
      <p:sp>
        <p:nvSpPr>
          <p:cNvPr id="5" name="Title 4">
            <a:extLst>
              <a:ext uri="{FF2B5EF4-FFF2-40B4-BE49-F238E27FC236}">
                <a16:creationId xmlns:a16="http://schemas.microsoft.com/office/drawing/2014/main" xmlns="" id="{18479152-BA03-CFA3-CF2A-F7B8BB7A4A0B}"/>
              </a:ext>
            </a:extLst>
          </p:cNvPr>
          <p:cNvSpPr>
            <a:spLocks noGrp="1"/>
          </p:cNvSpPr>
          <p:nvPr>
            <p:ph type="title"/>
          </p:nvPr>
        </p:nvSpPr>
        <p:spPr>
          <a:xfrm>
            <a:off x="674427" y="-109156"/>
            <a:ext cx="10515600" cy="1325563"/>
          </a:xfrm>
        </p:spPr>
        <p:txBody>
          <a:bodyPr/>
          <a:lstStyle/>
          <a:p>
            <a:r>
              <a:rPr lang="en-US" dirty="0"/>
              <a:t>Geomorphic Assessment</a:t>
            </a:r>
          </a:p>
        </p:txBody>
      </p:sp>
      <p:sp>
        <p:nvSpPr>
          <p:cNvPr id="17" name="TextBox 16">
            <a:extLst>
              <a:ext uri="{FF2B5EF4-FFF2-40B4-BE49-F238E27FC236}">
                <a16:creationId xmlns:a16="http://schemas.microsoft.com/office/drawing/2014/main" xmlns="" id="{D7172FD5-1A32-73C5-EE95-96E0EB4381E6}"/>
              </a:ext>
            </a:extLst>
          </p:cNvPr>
          <p:cNvSpPr txBox="1"/>
          <p:nvPr/>
        </p:nvSpPr>
        <p:spPr>
          <a:xfrm>
            <a:off x="10315709" y="6053809"/>
            <a:ext cx="1224951" cy="461665"/>
          </a:xfrm>
          <a:prstGeom prst="rect">
            <a:avLst/>
          </a:prstGeom>
          <a:noFill/>
        </p:spPr>
        <p:txBody>
          <a:bodyPr wrap="square" rtlCol="0">
            <a:spAutoFit/>
          </a:bodyPr>
          <a:lstStyle/>
          <a:p>
            <a:pPr algn="ctr"/>
            <a:r>
              <a:rPr lang="en-US" sz="2400" b="1" dirty="0">
                <a:solidFill>
                  <a:schemeClr val="accent3"/>
                </a:solidFill>
              </a:rPr>
              <a:t>1969</a:t>
            </a:r>
          </a:p>
        </p:txBody>
      </p:sp>
      <p:sp>
        <p:nvSpPr>
          <p:cNvPr id="2" name="Content Placeholder 1">
            <a:extLst>
              <a:ext uri="{FF2B5EF4-FFF2-40B4-BE49-F238E27FC236}">
                <a16:creationId xmlns:a16="http://schemas.microsoft.com/office/drawing/2014/main" xmlns="" id="{8856F19E-8C5C-3721-056F-5EABF5CAA930}"/>
              </a:ext>
            </a:extLst>
          </p:cNvPr>
          <p:cNvSpPr txBox="1">
            <a:spLocks/>
          </p:cNvSpPr>
          <p:nvPr/>
        </p:nvSpPr>
        <p:spPr bwMode="auto">
          <a:xfrm>
            <a:off x="274320" y="1005840"/>
            <a:ext cx="7130771" cy="15235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12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spcAft>
                <a:spcPts val="0"/>
              </a:spcAft>
            </a:pPr>
            <a:r>
              <a:rPr lang="en-US" sz="1600" dirty="0"/>
              <a:t>Qualitative assessment on the physical changes to tributary delta regions</a:t>
            </a:r>
          </a:p>
          <a:p>
            <a:pPr lvl="1"/>
            <a:r>
              <a:rPr lang="en-US" sz="1600" dirty="0"/>
              <a:t>Geo-rectify historical aerial imagery over time </a:t>
            </a:r>
            <a:endParaRPr lang="en-US" sz="1600" dirty="0" smtClean="0"/>
          </a:p>
          <a:p>
            <a:pPr lvl="1"/>
            <a:r>
              <a:rPr lang="en-US" sz="1600" dirty="0" smtClean="0"/>
              <a:t>Assess </a:t>
            </a:r>
            <a:r>
              <a:rPr lang="en-US" sz="1600" dirty="0"/>
              <a:t>pre- and post-dam </a:t>
            </a:r>
            <a:r>
              <a:rPr lang="en-US" sz="1600" dirty="0" smtClean="0"/>
              <a:t>conditions</a:t>
            </a:r>
            <a:endParaRPr lang="en-US" sz="1600" dirty="0"/>
          </a:p>
        </p:txBody>
      </p:sp>
      <p:sp>
        <p:nvSpPr>
          <p:cNvPr id="4" name="TextBox 3">
            <a:extLst>
              <a:ext uri="{FF2B5EF4-FFF2-40B4-BE49-F238E27FC236}">
                <a16:creationId xmlns:a16="http://schemas.microsoft.com/office/drawing/2014/main" xmlns="" id="{EA20EB5E-EEBA-9E83-55FD-056B482A6760}"/>
              </a:ext>
            </a:extLst>
          </p:cNvPr>
          <p:cNvSpPr txBox="1"/>
          <p:nvPr/>
        </p:nvSpPr>
        <p:spPr>
          <a:xfrm>
            <a:off x="6693254" y="2001943"/>
            <a:ext cx="1816686" cy="461665"/>
          </a:xfrm>
          <a:prstGeom prst="rect">
            <a:avLst/>
          </a:prstGeom>
          <a:solidFill>
            <a:schemeClr val="tx2"/>
          </a:solidFill>
          <a:ln>
            <a:solidFill>
              <a:schemeClr val="accent1"/>
            </a:solidFill>
          </a:ln>
        </p:spPr>
        <p:txBody>
          <a:bodyPr wrap="square" rtlCol="0">
            <a:spAutoFit/>
          </a:bodyPr>
          <a:lstStyle/>
          <a:p>
            <a:r>
              <a:rPr lang="en-US" sz="2400" b="1" dirty="0"/>
              <a:t>Wind River</a:t>
            </a:r>
          </a:p>
        </p:txBody>
      </p:sp>
      <p:pic>
        <p:nvPicPr>
          <p:cNvPr id="10" name="Content Placeholder 10">
            <a:extLst>
              <a:ext uri="{FF2B5EF4-FFF2-40B4-BE49-F238E27FC236}">
                <a16:creationId xmlns:a16="http://schemas.microsoft.com/office/drawing/2014/main" xmlns="" id="{629E99C5-EA93-F182-368B-A70008ABE1A5}"/>
              </a:ext>
            </a:extLst>
          </p:cNvPr>
          <p:cNvPicPr>
            <a:picLocks noGrp="1" noChangeAspect="1"/>
          </p:cNvPicPr>
          <p:nvPr>
            <p:ph sz="quarter" idx="15"/>
          </p:nvPr>
        </p:nvPicPr>
        <p:blipFill>
          <a:blip r:embed="rId4"/>
          <a:stretch>
            <a:fillRect/>
          </a:stretch>
        </p:blipFill>
        <p:spPr>
          <a:xfrm>
            <a:off x="855915" y="2001943"/>
            <a:ext cx="4732489" cy="4694324"/>
          </a:xfrm>
        </p:spPr>
      </p:pic>
      <p:sp>
        <p:nvSpPr>
          <p:cNvPr id="16" name="TextBox 15">
            <a:extLst>
              <a:ext uri="{FF2B5EF4-FFF2-40B4-BE49-F238E27FC236}">
                <a16:creationId xmlns:a16="http://schemas.microsoft.com/office/drawing/2014/main" xmlns="" id="{9C68621F-4BB9-BD13-1749-5B46CA70D860}"/>
              </a:ext>
            </a:extLst>
          </p:cNvPr>
          <p:cNvSpPr txBox="1"/>
          <p:nvPr/>
        </p:nvSpPr>
        <p:spPr>
          <a:xfrm>
            <a:off x="4306223" y="5822977"/>
            <a:ext cx="1224951" cy="461665"/>
          </a:xfrm>
          <a:prstGeom prst="rect">
            <a:avLst/>
          </a:prstGeom>
          <a:noFill/>
        </p:spPr>
        <p:txBody>
          <a:bodyPr wrap="square" rtlCol="0">
            <a:spAutoFit/>
          </a:bodyPr>
          <a:lstStyle/>
          <a:p>
            <a:pPr algn="ctr"/>
            <a:r>
              <a:rPr lang="en-US" sz="2400" b="1" dirty="0" smtClean="0">
                <a:solidFill>
                  <a:schemeClr val="accent3"/>
                </a:solidFill>
              </a:rPr>
              <a:t>1935</a:t>
            </a:r>
            <a:endParaRPr lang="en-US" sz="2400" b="1" dirty="0">
              <a:solidFill>
                <a:schemeClr val="accent3"/>
              </a:solidFill>
            </a:endParaRPr>
          </a:p>
        </p:txBody>
      </p:sp>
      <p:sp>
        <p:nvSpPr>
          <p:cNvPr id="11" name="TextBox 10">
            <a:extLst>
              <a:ext uri="{FF2B5EF4-FFF2-40B4-BE49-F238E27FC236}">
                <a16:creationId xmlns:a16="http://schemas.microsoft.com/office/drawing/2014/main" xmlns="" id="{EA20EB5E-EEBA-9E83-55FD-056B482A6760}"/>
              </a:ext>
            </a:extLst>
          </p:cNvPr>
          <p:cNvSpPr txBox="1"/>
          <p:nvPr/>
        </p:nvSpPr>
        <p:spPr>
          <a:xfrm>
            <a:off x="900317" y="2067756"/>
            <a:ext cx="1816686" cy="461665"/>
          </a:xfrm>
          <a:prstGeom prst="rect">
            <a:avLst/>
          </a:prstGeom>
          <a:solidFill>
            <a:schemeClr val="tx2"/>
          </a:solidFill>
          <a:ln>
            <a:solidFill>
              <a:schemeClr val="accent1"/>
            </a:solidFill>
          </a:ln>
        </p:spPr>
        <p:txBody>
          <a:bodyPr wrap="square" rtlCol="0">
            <a:spAutoFit/>
          </a:bodyPr>
          <a:lstStyle/>
          <a:p>
            <a:r>
              <a:rPr lang="en-US" sz="2400" b="1" dirty="0"/>
              <a:t>Wind River</a:t>
            </a:r>
          </a:p>
        </p:txBody>
      </p:sp>
    </p:spTree>
    <p:extLst>
      <p:ext uri="{BB962C8B-B14F-4D97-AF65-F5344CB8AC3E}">
        <p14:creationId xmlns:p14="http://schemas.microsoft.com/office/powerpoint/2010/main" val="360913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F333B45-EBD0-C215-37FD-AB181B688F1C}"/>
              </a:ext>
            </a:extLst>
          </p:cNvPr>
          <p:cNvSpPr>
            <a:spLocks noGrp="1"/>
          </p:cNvSpPr>
          <p:nvPr>
            <p:ph sz="quarter" idx="15"/>
          </p:nvPr>
        </p:nvSpPr>
        <p:spPr>
          <a:xfrm>
            <a:off x="746254" y="1524000"/>
            <a:ext cx="4371544" cy="5105400"/>
          </a:xfrm>
        </p:spPr>
        <p:txBody>
          <a:bodyPr>
            <a:normAutofit/>
          </a:bodyPr>
          <a:lstStyle/>
          <a:p>
            <a:r>
              <a:rPr lang="en-US" sz="2400" dirty="0"/>
              <a:t>CRITFC’s Coastal Margin Observation and Prediction program (CMOP) has extensive experience with 3-D hydrodynamic modeling below Bonneville dam</a:t>
            </a:r>
          </a:p>
          <a:p>
            <a:r>
              <a:rPr lang="en-US" sz="2400" dirty="0"/>
              <a:t>The same modeling methods (SCHISM) can be applied in Zone 6 to evaluate potential modifications to the deltas</a:t>
            </a:r>
          </a:p>
          <a:p>
            <a:r>
              <a:rPr lang="en-US" sz="2400" dirty="0"/>
              <a:t>3-D modeling requires detailed bathymetry</a:t>
            </a:r>
          </a:p>
        </p:txBody>
      </p:sp>
      <p:sp>
        <p:nvSpPr>
          <p:cNvPr id="4" name="Footer Placeholder 3">
            <a:extLst>
              <a:ext uri="{FF2B5EF4-FFF2-40B4-BE49-F238E27FC236}">
                <a16:creationId xmlns="" xmlns:a16="http://schemas.microsoft.com/office/drawing/2014/main" id="{F1137B8B-E311-FBC9-E744-33E50F669C54}"/>
              </a:ext>
            </a:extLst>
          </p:cNvPr>
          <p:cNvSpPr>
            <a:spLocks noGrp="1"/>
          </p:cNvSpPr>
          <p:nvPr>
            <p:ph type="ftr" sz="quarter" idx="21"/>
          </p:nvPr>
        </p:nvSpPr>
        <p:spPr/>
        <p:txBody>
          <a:bodyPr/>
          <a:lstStyle/>
          <a:p>
            <a:endParaRPr lang="en-US" dirty="0"/>
          </a:p>
        </p:txBody>
      </p:sp>
      <p:sp>
        <p:nvSpPr>
          <p:cNvPr id="5" name="Title 4">
            <a:extLst>
              <a:ext uri="{FF2B5EF4-FFF2-40B4-BE49-F238E27FC236}">
                <a16:creationId xmlns="" xmlns:a16="http://schemas.microsoft.com/office/drawing/2014/main" id="{9275E6DB-0E02-3643-3016-F284ED5956A2}"/>
              </a:ext>
            </a:extLst>
          </p:cNvPr>
          <p:cNvSpPr>
            <a:spLocks noGrp="1"/>
          </p:cNvSpPr>
          <p:nvPr>
            <p:ph type="title"/>
          </p:nvPr>
        </p:nvSpPr>
        <p:spPr>
          <a:xfrm>
            <a:off x="838200" y="0"/>
            <a:ext cx="10515600" cy="1620451"/>
          </a:xfrm>
        </p:spPr>
        <p:txBody>
          <a:bodyPr/>
          <a:lstStyle/>
          <a:p>
            <a:r>
              <a:rPr lang="en-US" dirty="0"/>
              <a:t>CRITFC-CMOP modeling </a:t>
            </a:r>
            <a:br>
              <a:rPr lang="en-US" dirty="0"/>
            </a:br>
            <a:r>
              <a:rPr lang="en-US" dirty="0"/>
              <a:t>of the deltas</a:t>
            </a:r>
          </a:p>
        </p:txBody>
      </p:sp>
      <p:pic>
        <p:nvPicPr>
          <p:cNvPr id="7" name="Picture 6">
            <a:extLst>
              <a:ext uri="{FF2B5EF4-FFF2-40B4-BE49-F238E27FC236}">
                <a16:creationId xmlns="" xmlns:a16="http://schemas.microsoft.com/office/drawing/2014/main" id="{7DB550FF-7503-57AD-3C06-6772D218C7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7633" y="283200"/>
            <a:ext cx="4371544" cy="3805814"/>
          </a:xfrm>
          <a:prstGeom prst="rect">
            <a:avLst/>
          </a:prstGeom>
          <a:ln>
            <a:solidFill>
              <a:schemeClr val="tx1"/>
            </a:solidFill>
          </a:ln>
        </p:spPr>
      </p:pic>
      <p:pic>
        <p:nvPicPr>
          <p:cNvPr id="8" name="Picture 7">
            <a:extLst>
              <a:ext uri="{FF2B5EF4-FFF2-40B4-BE49-F238E27FC236}">
                <a16:creationId xmlns="" xmlns:a16="http://schemas.microsoft.com/office/drawing/2014/main" id="{A41E7CC2-41A2-7BEC-FFD8-D24267D2E3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0017" y="4671893"/>
            <a:ext cx="3800576" cy="1620451"/>
          </a:xfrm>
          <a:prstGeom prst="rect">
            <a:avLst/>
          </a:prstGeom>
          <a:ln>
            <a:solidFill>
              <a:schemeClr val="tx1"/>
            </a:solidFill>
          </a:ln>
        </p:spPr>
      </p:pic>
      <p:pic>
        <p:nvPicPr>
          <p:cNvPr id="9" name="Picture 8">
            <a:extLst>
              <a:ext uri="{FF2B5EF4-FFF2-40B4-BE49-F238E27FC236}">
                <a16:creationId xmlns="" xmlns:a16="http://schemas.microsoft.com/office/drawing/2014/main" id="{DC30E202-AFAA-409F-56B6-AE9E903C11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309" y="4476931"/>
            <a:ext cx="1511437" cy="1567416"/>
          </a:xfrm>
          <a:prstGeom prst="rect">
            <a:avLst/>
          </a:prstGeom>
          <a:ln>
            <a:solidFill>
              <a:schemeClr val="tx1"/>
            </a:solidFill>
          </a:ln>
        </p:spPr>
      </p:pic>
      <p:sp>
        <p:nvSpPr>
          <p:cNvPr id="10" name="TextBox 9">
            <a:extLst>
              <a:ext uri="{FF2B5EF4-FFF2-40B4-BE49-F238E27FC236}">
                <a16:creationId xmlns="" xmlns:a16="http://schemas.microsoft.com/office/drawing/2014/main" id="{DD0B103A-04C0-6B2E-027C-9BDE79E37273}"/>
              </a:ext>
            </a:extLst>
          </p:cNvPr>
          <p:cNvSpPr txBox="1"/>
          <p:nvPr/>
        </p:nvSpPr>
        <p:spPr>
          <a:xfrm>
            <a:off x="6238775" y="4250167"/>
            <a:ext cx="2037353" cy="400110"/>
          </a:xfrm>
          <a:prstGeom prst="rect">
            <a:avLst/>
          </a:prstGeom>
          <a:noFill/>
        </p:spPr>
        <p:txBody>
          <a:bodyPr wrap="none" rtlCol="0">
            <a:spAutoFit/>
          </a:bodyPr>
          <a:lstStyle/>
          <a:p>
            <a:r>
              <a:rPr lang="en-US" sz="2000" dirty="0">
                <a:latin typeface="Aptos" panose="020B0004020202020204" pitchFamily="34" charset="0"/>
              </a:rPr>
              <a:t>In vertical stacks</a:t>
            </a:r>
          </a:p>
        </p:txBody>
      </p:sp>
      <p:sp>
        <p:nvSpPr>
          <p:cNvPr id="11" name="TextBox 10">
            <a:extLst>
              <a:ext uri="{FF2B5EF4-FFF2-40B4-BE49-F238E27FC236}">
                <a16:creationId xmlns="" xmlns:a16="http://schemas.microsoft.com/office/drawing/2014/main" id="{513A6A23-AE61-010C-DA4A-0446A84C566F}"/>
              </a:ext>
            </a:extLst>
          </p:cNvPr>
          <p:cNvSpPr txBox="1"/>
          <p:nvPr/>
        </p:nvSpPr>
        <p:spPr>
          <a:xfrm>
            <a:off x="8950546" y="4084583"/>
            <a:ext cx="2618730" cy="400110"/>
          </a:xfrm>
          <a:prstGeom prst="rect">
            <a:avLst/>
          </a:prstGeom>
          <a:noFill/>
        </p:spPr>
        <p:txBody>
          <a:bodyPr wrap="none" rtlCol="0">
            <a:spAutoFit/>
          </a:bodyPr>
          <a:lstStyle/>
          <a:p>
            <a:r>
              <a:rPr lang="en-US" sz="2000" dirty="0">
                <a:latin typeface="Aptos" panose="020B0004020202020204" pitchFamily="34" charset="0"/>
              </a:rPr>
              <a:t>... the world as prisms</a:t>
            </a:r>
          </a:p>
        </p:txBody>
      </p:sp>
      <p:sp>
        <p:nvSpPr>
          <p:cNvPr id="12" name="TextBox 11">
            <a:extLst>
              <a:ext uri="{FF2B5EF4-FFF2-40B4-BE49-F238E27FC236}">
                <a16:creationId xmlns="" xmlns:a16="http://schemas.microsoft.com/office/drawing/2014/main" id="{7AC8B509-5C9A-8618-DE20-CA4CE5E923BC}"/>
              </a:ext>
            </a:extLst>
          </p:cNvPr>
          <p:cNvSpPr txBox="1"/>
          <p:nvPr/>
        </p:nvSpPr>
        <p:spPr>
          <a:xfrm>
            <a:off x="5650042" y="3013636"/>
            <a:ext cx="2034916" cy="1015663"/>
          </a:xfrm>
          <a:prstGeom prst="rect">
            <a:avLst/>
          </a:prstGeom>
          <a:noFill/>
        </p:spPr>
        <p:txBody>
          <a:bodyPr wrap="none" rtlCol="0">
            <a:spAutoFit/>
          </a:bodyPr>
          <a:lstStyle/>
          <a:p>
            <a:r>
              <a:rPr lang="en-US" sz="2000" dirty="0">
                <a:latin typeface="Aptos" panose="020B0004020202020204" pitchFamily="34" charset="0"/>
              </a:rPr>
              <a:t>We model:</a:t>
            </a:r>
          </a:p>
          <a:p>
            <a:r>
              <a:rPr lang="en-US" sz="2000" dirty="0">
                <a:latin typeface="Aptos" panose="020B0004020202020204" pitchFamily="34" charset="0"/>
              </a:rPr>
              <a:t>Using triangles </a:t>
            </a:r>
          </a:p>
          <a:p>
            <a:r>
              <a:rPr lang="en-US" sz="2000" dirty="0">
                <a:latin typeface="Aptos" panose="020B0004020202020204" pitchFamily="34" charset="0"/>
              </a:rPr>
              <a:t>and quadrangles</a:t>
            </a:r>
          </a:p>
        </p:txBody>
      </p:sp>
    </p:spTree>
    <p:extLst>
      <p:ext uri="{BB962C8B-B14F-4D97-AF65-F5344CB8AC3E}">
        <p14:creationId xmlns:p14="http://schemas.microsoft.com/office/powerpoint/2010/main" val="378849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72942F73-7759-410D-AD72-9ED9FE8177D7}" type="slidenum">
              <a:rPr lang="en-US" smtClean="0"/>
              <a:t>12</a:t>
            </a:fld>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31961" y="887104"/>
            <a:ext cx="8260039" cy="5834371"/>
          </a:xfrm>
          <a:prstGeom prst="rect">
            <a:avLst/>
          </a:prstGeom>
          <a:ln>
            <a:solidFill>
              <a:schemeClr val="accent1">
                <a:lumMod val="75000"/>
              </a:schemeClr>
            </a:solidFill>
          </a:ln>
        </p:spPr>
      </p:pic>
      <p:sp>
        <p:nvSpPr>
          <p:cNvPr id="5" name="Title 1"/>
          <p:cNvSpPr txBox="1">
            <a:spLocks/>
          </p:cNvSpPr>
          <p:nvPr/>
        </p:nvSpPr>
        <p:spPr>
          <a:xfrm>
            <a:off x="8393373" y="1338975"/>
            <a:ext cx="377701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Klickitat  River Delta</a:t>
            </a:r>
          </a:p>
        </p:txBody>
      </p:sp>
      <p:sp>
        <p:nvSpPr>
          <p:cNvPr id="6" name="Freeform 5"/>
          <p:cNvSpPr/>
          <p:nvPr/>
        </p:nvSpPr>
        <p:spPr>
          <a:xfrm>
            <a:off x="10972800" y="2552131"/>
            <a:ext cx="1105493" cy="1296538"/>
          </a:xfrm>
          <a:custGeom>
            <a:avLst/>
            <a:gdLst>
              <a:gd name="connsiteX0" fmla="*/ 0 w 1105493"/>
              <a:gd name="connsiteY0" fmla="*/ 1296538 h 1296538"/>
              <a:gd name="connsiteX1" fmla="*/ 68239 w 1105493"/>
              <a:gd name="connsiteY1" fmla="*/ 1228299 h 1296538"/>
              <a:gd name="connsiteX2" fmla="*/ 81887 w 1105493"/>
              <a:gd name="connsiteY2" fmla="*/ 1146412 h 1296538"/>
              <a:gd name="connsiteX3" fmla="*/ 122830 w 1105493"/>
              <a:gd name="connsiteY3" fmla="*/ 968991 h 1296538"/>
              <a:gd name="connsiteX4" fmla="*/ 136478 w 1105493"/>
              <a:gd name="connsiteY4" fmla="*/ 928048 h 1296538"/>
              <a:gd name="connsiteX5" fmla="*/ 177421 w 1105493"/>
              <a:gd name="connsiteY5" fmla="*/ 900753 h 1296538"/>
              <a:gd name="connsiteX6" fmla="*/ 218364 w 1105493"/>
              <a:gd name="connsiteY6" fmla="*/ 818866 h 1296538"/>
              <a:gd name="connsiteX7" fmla="*/ 259307 w 1105493"/>
              <a:gd name="connsiteY7" fmla="*/ 791570 h 1296538"/>
              <a:gd name="connsiteX8" fmla="*/ 272955 w 1105493"/>
              <a:gd name="connsiteY8" fmla="*/ 750627 h 1296538"/>
              <a:gd name="connsiteX9" fmla="*/ 395785 w 1105493"/>
              <a:gd name="connsiteY9" fmla="*/ 655093 h 1296538"/>
              <a:gd name="connsiteX10" fmla="*/ 477672 w 1105493"/>
              <a:gd name="connsiteY10" fmla="*/ 627797 h 1296538"/>
              <a:gd name="connsiteX11" fmla="*/ 559558 w 1105493"/>
              <a:gd name="connsiteY11" fmla="*/ 573206 h 1296538"/>
              <a:gd name="connsiteX12" fmla="*/ 600501 w 1105493"/>
              <a:gd name="connsiteY12" fmla="*/ 491320 h 1296538"/>
              <a:gd name="connsiteX13" fmla="*/ 627797 w 1105493"/>
              <a:gd name="connsiteY13" fmla="*/ 450376 h 1296538"/>
              <a:gd name="connsiteX14" fmla="*/ 682388 w 1105493"/>
              <a:gd name="connsiteY14" fmla="*/ 327547 h 1296538"/>
              <a:gd name="connsiteX15" fmla="*/ 764275 w 1105493"/>
              <a:gd name="connsiteY15" fmla="*/ 272956 h 1296538"/>
              <a:gd name="connsiteX16" fmla="*/ 805218 w 1105493"/>
              <a:gd name="connsiteY16" fmla="*/ 245660 h 1296538"/>
              <a:gd name="connsiteX17" fmla="*/ 832513 w 1105493"/>
              <a:gd name="connsiteY17" fmla="*/ 204717 h 1296538"/>
              <a:gd name="connsiteX18" fmla="*/ 873457 w 1105493"/>
              <a:gd name="connsiteY18" fmla="*/ 191069 h 1296538"/>
              <a:gd name="connsiteX19" fmla="*/ 887104 w 1105493"/>
              <a:gd name="connsiteY19" fmla="*/ 150126 h 1296538"/>
              <a:gd name="connsiteX20" fmla="*/ 968991 w 1105493"/>
              <a:gd name="connsiteY20" fmla="*/ 122830 h 1296538"/>
              <a:gd name="connsiteX21" fmla="*/ 982639 w 1105493"/>
              <a:gd name="connsiteY21" fmla="*/ 81887 h 1296538"/>
              <a:gd name="connsiteX22" fmla="*/ 1023582 w 1105493"/>
              <a:gd name="connsiteY22" fmla="*/ 68239 h 1296538"/>
              <a:gd name="connsiteX23" fmla="*/ 1105469 w 1105493"/>
              <a:gd name="connsiteY23" fmla="*/ 0 h 129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5493" h="1296538">
                <a:moveTo>
                  <a:pt x="0" y="1296538"/>
                </a:moveTo>
                <a:cubicBezTo>
                  <a:pt x="22746" y="1273792"/>
                  <a:pt x="52835" y="1256539"/>
                  <a:pt x="68239" y="1228299"/>
                </a:cubicBezTo>
                <a:cubicBezTo>
                  <a:pt x="81490" y="1204006"/>
                  <a:pt x="77679" y="1173762"/>
                  <a:pt x="81887" y="1146412"/>
                </a:cubicBezTo>
                <a:cubicBezTo>
                  <a:pt x="102135" y="1014800"/>
                  <a:pt x="83097" y="1088188"/>
                  <a:pt x="122830" y="968991"/>
                </a:cubicBezTo>
                <a:cubicBezTo>
                  <a:pt x="127379" y="955343"/>
                  <a:pt x="124508" y="936028"/>
                  <a:pt x="136478" y="928048"/>
                </a:cubicBezTo>
                <a:lnTo>
                  <a:pt x="177421" y="900753"/>
                </a:lnTo>
                <a:cubicBezTo>
                  <a:pt x="188521" y="867453"/>
                  <a:pt x="191908" y="845323"/>
                  <a:pt x="218364" y="818866"/>
                </a:cubicBezTo>
                <a:cubicBezTo>
                  <a:pt x="229962" y="807268"/>
                  <a:pt x="245659" y="800669"/>
                  <a:pt x="259307" y="791570"/>
                </a:cubicBezTo>
                <a:cubicBezTo>
                  <a:pt x="263856" y="777922"/>
                  <a:pt x="264975" y="762597"/>
                  <a:pt x="272955" y="750627"/>
                </a:cubicBezTo>
                <a:cubicBezTo>
                  <a:pt x="293141" y="720348"/>
                  <a:pt x="372547" y="662839"/>
                  <a:pt x="395785" y="655093"/>
                </a:cubicBezTo>
                <a:cubicBezTo>
                  <a:pt x="423081" y="645994"/>
                  <a:pt x="453732" y="643757"/>
                  <a:pt x="477672" y="627797"/>
                </a:cubicBezTo>
                <a:lnTo>
                  <a:pt x="559558" y="573206"/>
                </a:lnTo>
                <a:cubicBezTo>
                  <a:pt x="637782" y="455873"/>
                  <a:pt x="544000" y="604324"/>
                  <a:pt x="600501" y="491320"/>
                </a:cubicBezTo>
                <a:cubicBezTo>
                  <a:pt x="607837" y="476649"/>
                  <a:pt x="621135" y="465365"/>
                  <a:pt x="627797" y="450376"/>
                </a:cubicBezTo>
                <a:cubicBezTo>
                  <a:pt x="643507" y="415028"/>
                  <a:pt x="648695" y="357028"/>
                  <a:pt x="682388" y="327547"/>
                </a:cubicBezTo>
                <a:cubicBezTo>
                  <a:pt x="707076" y="305945"/>
                  <a:pt x="736979" y="291153"/>
                  <a:pt x="764275" y="272956"/>
                </a:cubicBezTo>
                <a:lnTo>
                  <a:pt x="805218" y="245660"/>
                </a:lnTo>
                <a:cubicBezTo>
                  <a:pt x="814316" y="232012"/>
                  <a:pt x="819705" y="214963"/>
                  <a:pt x="832513" y="204717"/>
                </a:cubicBezTo>
                <a:cubicBezTo>
                  <a:pt x="843747" y="195730"/>
                  <a:pt x="863284" y="201242"/>
                  <a:pt x="873457" y="191069"/>
                </a:cubicBezTo>
                <a:cubicBezTo>
                  <a:pt x="883629" y="180897"/>
                  <a:pt x="875398" y="158488"/>
                  <a:pt x="887104" y="150126"/>
                </a:cubicBezTo>
                <a:cubicBezTo>
                  <a:pt x="910517" y="133402"/>
                  <a:pt x="968991" y="122830"/>
                  <a:pt x="968991" y="122830"/>
                </a:cubicBezTo>
                <a:cubicBezTo>
                  <a:pt x="973540" y="109182"/>
                  <a:pt x="972467" y="92059"/>
                  <a:pt x="982639" y="81887"/>
                </a:cubicBezTo>
                <a:cubicBezTo>
                  <a:pt x="992811" y="71715"/>
                  <a:pt x="1011006" y="75225"/>
                  <a:pt x="1023582" y="68239"/>
                </a:cubicBezTo>
                <a:cubicBezTo>
                  <a:pt x="1109254" y="20643"/>
                  <a:pt x="1105469" y="45133"/>
                  <a:pt x="1105469" y="0"/>
                </a:cubicBez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247" y="3998747"/>
            <a:ext cx="4840404" cy="2722728"/>
          </a:xfrm>
          <a:prstGeom prst="rect">
            <a:avLst/>
          </a:prstGeom>
        </p:spPr>
      </p:pic>
      <p:sp>
        <p:nvSpPr>
          <p:cNvPr id="8" name="Oval 7"/>
          <p:cNvSpPr/>
          <p:nvPr/>
        </p:nvSpPr>
        <p:spPr>
          <a:xfrm>
            <a:off x="10280743" y="3736003"/>
            <a:ext cx="995149" cy="120100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a:extLst>
              <a:ext uri="{FF2B5EF4-FFF2-40B4-BE49-F238E27FC236}">
                <a16:creationId xmlns="" xmlns:a16="http://schemas.microsoft.com/office/drawing/2014/main" id="{506C8308-BCF4-6374-D4EA-6B8AC2EBD0B3}"/>
              </a:ext>
            </a:extLst>
          </p:cNvPr>
          <p:cNvSpPr txBox="1">
            <a:spLocks/>
          </p:cNvSpPr>
          <p:nvPr/>
        </p:nvSpPr>
        <p:spPr>
          <a:xfrm>
            <a:off x="263856" y="124530"/>
            <a:ext cx="10244920" cy="5988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NOAA-Office of Coast Survey.   2022 bathymetry coverage.</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7105" y="1338975"/>
            <a:ext cx="3039859" cy="2279894"/>
          </a:xfrm>
          <a:prstGeom prst="rect">
            <a:avLst/>
          </a:prstGeom>
        </p:spPr>
      </p:pic>
      <p:sp>
        <p:nvSpPr>
          <p:cNvPr id="11" name="Rectangle 10"/>
          <p:cNvSpPr/>
          <p:nvPr/>
        </p:nvSpPr>
        <p:spPr>
          <a:xfrm>
            <a:off x="5701353" y="5710019"/>
            <a:ext cx="4047698" cy="646331"/>
          </a:xfrm>
          <a:prstGeom prst="rect">
            <a:avLst/>
          </a:prstGeom>
        </p:spPr>
        <p:txBody>
          <a:bodyPr wrap="square">
            <a:spAutoFit/>
          </a:bodyPr>
          <a:lstStyle/>
          <a:p>
            <a:r>
              <a:rPr lang="en-US" b="1" i="1" dirty="0"/>
              <a:t>https://storymaps.arcgis.com/stories/ffaae163a1054ef2880dcdd492bb5ec1</a:t>
            </a:r>
          </a:p>
        </p:txBody>
      </p:sp>
    </p:spTree>
    <p:extLst>
      <p:ext uri="{BB962C8B-B14F-4D97-AF65-F5344CB8AC3E}">
        <p14:creationId xmlns:p14="http://schemas.microsoft.com/office/powerpoint/2010/main" val="200661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72942F73-7759-410D-AD72-9ED9FE8177D7}" type="slidenum">
              <a:rPr lang="en-US" smtClean="0"/>
              <a:t>13</a:t>
            </a:fld>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0057" y="666390"/>
            <a:ext cx="7271657" cy="5240926"/>
          </a:xfrm>
          <a:prstGeom prst="rect">
            <a:avLst/>
          </a:prstGeom>
        </p:spPr>
      </p:pic>
      <p:sp>
        <p:nvSpPr>
          <p:cNvPr id="5" name="Title 1"/>
          <p:cNvSpPr txBox="1">
            <a:spLocks/>
          </p:cNvSpPr>
          <p:nvPr/>
        </p:nvSpPr>
        <p:spPr>
          <a:xfrm>
            <a:off x="551596" y="465456"/>
            <a:ext cx="3976861" cy="27857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Hood River Delta</a:t>
            </a:r>
          </a:p>
          <a:p>
            <a:pPr algn="ctr"/>
            <a:endParaRPr lang="en-US" sz="2800" dirty="0"/>
          </a:p>
          <a:p>
            <a:pPr algn="ctr"/>
            <a:r>
              <a:rPr lang="en-US" sz="2400" dirty="0"/>
              <a:t>CTBWSR &amp; COE-Portland</a:t>
            </a:r>
          </a:p>
          <a:p>
            <a:pPr algn="ctr"/>
            <a:r>
              <a:rPr lang="en-US" sz="2400" dirty="0"/>
              <a:t>Juvenile Survival Study </a:t>
            </a:r>
          </a:p>
          <a:p>
            <a:pPr algn="ctr"/>
            <a:r>
              <a:rPr lang="en-US" sz="2400" dirty="0"/>
              <a:t>Project Assistance Agreement </a:t>
            </a:r>
          </a:p>
          <a:p>
            <a:pPr algn="ctr"/>
            <a:endParaRPr lang="en-US" dirty="0"/>
          </a:p>
          <a:p>
            <a:pPr algn="ctr"/>
            <a:endParaRPr lang="en-US" dirty="0"/>
          </a:p>
          <a:p>
            <a:pPr algn="ctr"/>
            <a:endParaRPr lang="en-US" dirty="0"/>
          </a:p>
          <a:p>
            <a:pPr algn="ctr"/>
            <a:endParaRPr lang="en-US" dirty="0"/>
          </a:p>
          <a:p>
            <a:pPr algn="ctr"/>
            <a:endParaRPr lang="en-US" sz="1100" dirty="0"/>
          </a:p>
        </p:txBody>
      </p:sp>
      <p:pic>
        <p:nvPicPr>
          <p:cNvPr id="6" name="Content Placeholder 5">
            <a:extLst>
              <a:ext uri="{FF2B5EF4-FFF2-40B4-BE49-F238E27FC236}">
                <a16:creationId xmlns="" xmlns:a16="http://schemas.microsoft.com/office/drawing/2014/main" id="{002DE4B1-B237-7871-4ACF-B1A7747370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7463" y="3665992"/>
            <a:ext cx="5303025" cy="3055483"/>
          </a:xfrm>
          <a:prstGeom prst="rect">
            <a:avLst/>
          </a:prstGeom>
        </p:spPr>
      </p:pic>
      <p:sp>
        <p:nvSpPr>
          <p:cNvPr id="7" name="TextBox 6">
            <a:extLst>
              <a:ext uri="{FF2B5EF4-FFF2-40B4-BE49-F238E27FC236}">
                <a16:creationId xmlns="" xmlns:a16="http://schemas.microsoft.com/office/drawing/2014/main" id="{E838E06D-7CC4-A92B-02A6-399079DC4F31}"/>
              </a:ext>
            </a:extLst>
          </p:cNvPr>
          <p:cNvSpPr txBox="1"/>
          <p:nvPr/>
        </p:nvSpPr>
        <p:spPr>
          <a:xfrm>
            <a:off x="6359804" y="5987018"/>
            <a:ext cx="5164619" cy="369332"/>
          </a:xfrm>
          <a:prstGeom prst="rect">
            <a:avLst/>
          </a:prstGeom>
          <a:noFill/>
        </p:spPr>
        <p:txBody>
          <a:bodyPr wrap="none" rtlCol="0">
            <a:spAutoFit/>
          </a:bodyPr>
          <a:lstStyle/>
          <a:p>
            <a:r>
              <a:rPr lang="en-US" dirty="0"/>
              <a:t>… OCS survey limited to minimum depth of 4 meters</a:t>
            </a:r>
          </a:p>
        </p:txBody>
      </p:sp>
    </p:spTree>
    <p:extLst>
      <p:ext uri="{BB962C8B-B14F-4D97-AF65-F5344CB8AC3E}">
        <p14:creationId xmlns:p14="http://schemas.microsoft.com/office/powerpoint/2010/main" val="222631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atellite image of a river&#10;&#10;Description automatically generated">
            <a:extLst>
              <a:ext uri="{FF2B5EF4-FFF2-40B4-BE49-F238E27FC236}">
                <a16:creationId xmlns="" xmlns:a16="http://schemas.microsoft.com/office/drawing/2014/main" id="{512B2A61-013C-899F-90C4-0E5961D762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6841" t="16399" r="29635"/>
          <a:stretch/>
        </p:blipFill>
        <p:spPr>
          <a:xfrm>
            <a:off x="6473080" y="-15643"/>
            <a:ext cx="5718920" cy="6902488"/>
          </a:xfrm>
          <a:prstGeom prst="rect">
            <a:avLst/>
          </a:prstGeom>
        </p:spPr>
      </p:pic>
      <p:sp>
        <p:nvSpPr>
          <p:cNvPr id="5" name="Title 4">
            <a:extLst>
              <a:ext uri="{FF2B5EF4-FFF2-40B4-BE49-F238E27FC236}">
                <a16:creationId xmlns="" xmlns:a16="http://schemas.microsoft.com/office/drawing/2014/main" id="{8596F345-488F-8159-C3D4-55BA8CDD8337}"/>
              </a:ext>
            </a:extLst>
          </p:cNvPr>
          <p:cNvSpPr>
            <a:spLocks noGrp="1"/>
          </p:cNvSpPr>
          <p:nvPr>
            <p:ph type="title"/>
          </p:nvPr>
        </p:nvSpPr>
        <p:spPr>
          <a:xfrm>
            <a:off x="251460" y="5794"/>
            <a:ext cx="5844540" cy="1325563"/>
          </a:xfrm>
        </p:spPr>
        <p:txBody>
          <a:bodyPr>
            <a:normAutofit/>
          </a:bodyPr>
          <a:lstStyle/>
          <a:p>
            <a:r>
              <a:rPr lang="en-US" sz="4000" dirty="0"/>
              <a:t>Composite Bathymetry</a:t>
            </a:r>
          </a:p>
        </p:txBody>
      </p:sp>
      <p:pic>
        <p:nvPicPr>
          <p:cNvPr id="7" name="Picture 6">
            <a:extLst>
              <a:ext uri="{FF2B5EF4-FFF2-40B4-BE49-F238E27FC236}">
                <a16:creationId xmlns="" xmlns:a16="http://schemas.microsoft.com/office/drawing/2014/main" id="{0142B314-7F6D-92FB-02AF-5779657FC4AA}"/>
              </a:ext>
            </a:extLst>
          </p:cNvPr>
          <p:cNvPicPr>
            <a:picLocks noChangeAspect="1"/>
          </p:cNvPicPr>
          <p:nvPr/>
        </p:nvPicPr>
        <p:blipFill rotWithShape="1">
          <a:blip r:embed="rId3"/>
          <a:srcRect l="87938" t="43396" r="8049" b="36849"/>
          <a:stretch/>
        </p:blipFill>
        <p:spPr>
          <a:xfrm>
            <a:off x="5925654" y="4465069"/>
            <a:ext cx="547426" cy="2080467"/>
          </a:xfrm>
          <a:prstGeom prst="rect">
            <a:avLst/>
          </a:prstGeom>
        </p:spPr>
      </p:pic>
      <p:pic>
        <p:nvPicPr>
          <p:cNvPr id="11" name="Picture 10">
            <a:extLst>
              <a:ext uri="{FF2B5EF4-FFF2-40B4-BE49-F238E27FC236}">
                <a16:creationId xmlns="" xmlns:a16="http://schemas.microsoft.com/office/drawing/2014/main" id="{56714E57-F204-531F-119B-47CBB8F799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4989" y="6065086"/>
            <a:ext cx="711034" cy="652943"/>
          </a:xfrm>
          <a:prstGeom prst="rect">
            <a:avLst/>
          </a:prstGeom>
        </p:spPr>
      </p:pic>
      <p:pic>
        <p:nvPicPr>
          <p:cNvPr id="13" name="Content Placeholder 12" descr="A logo for a geothermal center&#10;&#10;Description automatically generated">
            <a:extLst>
              <a:ext uri="{FF2B5EF4-FFF2-40B4-BE49-F238E27FC236}">
                <a16:creationId xmlns="" xmlns:a16="http://schemas.microsoft.com/office/drawing/2014/main" id="{4BB60A36-849A-7C7F-9A8E-9670A2B61F20}"/>
              </a:ext>
            </a:extLst>
          </p:cNvPr>
          <p:cNvPicPr>
            <a:picLocks noGrp="1" noChangeAspect="1"/>
          </p:cNvPicPr>
          <p:nvPr>
            <p:ph sz="quarter" idx="15"/>
          </p:nvPr>
        </p:nvPicPr>
        <p:blipFill rotWithShape="1">
          <a:blip r:embed="rId5" cstate="email">
            <a:alphaModFix/>
            <a:extLst>
              <a:ext uri="{28A0092B-C50C-407E-A947-70E740481C1C}">
                <a14:useLocalDpi xmlns:a14="http://schemas.microsoft.com/office/drawing/2010/main"/>
              </a:ext>
            </a:extLst>
          </a:blip>
          <a:srcRect l="9286" t="10689" r="9286" b="9294"/>
          <a:stretch/>
        </p:blipFill>
        <p:spPr>
          <a:xfrm>
            <a:off x="7394663" y="6065086"/>
            <a:ext cx="651606" cy="640315"/>
          </a:xfrm>
        </p:spPr>
      </p:pic>
      <p:sp>
        <p:nvSpPr>
          <p:cNvPr id="14" name="Content Placeholder 1">
            <a:extLst>
              <a:ext uri="{FF2B5EF4-FFF2-40B4-BE49-F238E27FC236}">
                <a16:creationId xmlns="" xmlns:a16="http://schemas.microsoft.com/office/drawing/2014/main" id="{5997F328-7BB6-F1F0-4692-7136F77FD179}"/>
              </a:ext>
            </a:extLst>
          </p:cNvPr>
          <p:cNvSpPr txBox="1">
            <a:spLocks/>
          </p:cNvSpPr>
          <p:nvPr/>
        </p:nvSpPr>
        <p:spPr>
          <a:xfrm>
            <a:off x="266700" y="1028699"/>
            <a:ext cx="4914900" cy="50363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Bathymetry from NOAA-OCS surveys is not available yet</a:t>
            </a:r>
          </a:p>
          <a:p>
            <a:r>
              <a:rPr lang="en-US" sz="2000" dirty="0"/>
              <a:t>Composite topo-bathy DEM generated from:</a:t>
            </a:r>
          </a:p>
          <a:p>
            <a:pPr lvl="1"/>
            <a:r>
              <a:rPr lang="en-US" sz="2000" dirty="0"/>
              <a:t>LiDAR survey conducted by Cayuse Native Solutions</a:t>
            </a:r>
          </a:p>
          <a:p>
            <a:pPr lvl="1"/>
            <a:r>
              <a:rPr lang="en-US" sz="2000" dirty="0"/>
              <a:t>2022 sonar bathymetry survey conducted by CRITFC and Dr. Chris Parish (OSU)</a:t>
            </a:r>
          </a:p>
          <a:p>
            <a:r>
              <a:rPr lang="en-US" sz="2000" dirty="0"/>
              <a:t>Additional sonar surveys of Klickitat delta were conducted as part of GCAP in 2024</a:t>
            </a:r>
          </a:p>
          <a:p>
            <a:r>
              <a:rPr lang="en-US" sz="2000" dirty="0"/>
              <a:t>Development of initial version of Zone 6 hydrodynamic model waiting for NOAA-OCS survey data (2022,2023, 2024 surveys)</a:t>
            </a:r>
          </a:p>
          <a:p>
            <a:pPr marL="0" indent="0">
              <a:buNone/>
            </a:pPr>
            <a:endParaRPr lang="en-US" sz="2000" dirty="0">
              <a:ea typeface="Calibri"/>
              <a:cs typeface="Calibri"/>
            </a:endParaRPr>
          </a:p>
        </p:txBody>
      </p:sp>
      <p:grpSp>
        <p:nvGrpSpPr>
          <p:cNvPr id="29" name="Group 28">
            <a:extLst>
              <a:ext uri="{FF2B5EF4-FFF2-40B4-BE49-F238E27FC236}">
                <a16:creationId xmlns="" xmlns:a16="http://schemas.microsoft.com/office/drawing/2014/main" id="{80D02936-9586-3FE2-242A-215742107CF3}"/>
              </a:ext>
            </a:extLst>
          </p:cNvPr>
          <p:cNvGrpSpPr/>
          <p:nvPr/>
        </p:nvGrpSpPr>
        <p:grpSpPr>
          <a:xfrm>
            <a:off x="5388541" y="4443622"/>
            <a:ext cx="661279" cy="2048087"/>
            <a:chOff x="5203609" y="4443622"/>
            <a:chExt cx="661279" cy="2048087"/>
          </a:xfrm>
        </p:grpSpPr>
        <p:sp>
          <p:nvSpPr>
            <p:cNvPr id="19" name="TextBox 18">
              <a:extLst>
                <a:ext uri="{FF2B5EF4-FFF2-40B4-BE49-F238E27FC236}">
                  <a16:creationId xmlns="" xmlns:a16="http://schemas.microsoft.com/office/drawing/2014/main" id="{67BC9B1D-FBBF-7B75-10D2-25CE508AE124}"/>
                </a:ext>
              </a:extLst>
            </p:cNvPr>
            <p:cNvSpPr txBox="1"/>
            <p:nvPr/>
          </p:nvSpPr>
          <p:spPr>
            <a:xfrm>
              <a:off x="5484656" y="5077959"/>
              <a:ext cx="380232" cy="323165"/>
            </a:xfrm>
            <a:prstGeom prst="rect">
              <a:avLst/>
            </a:prstGeom>
            <a:noFill/>
          </p:spPr>
          <p:txBody>
            <a:bodyPr wrap="none" rtlCol="0">
              <a:spAutoFit/>
            </a:bodyPr>
            <a:lstStyle/>
            <a:p>
              <a:r>
                <a:rPr lang="en-US" sz="1500" dirty="0"/>
                <a:t>23</a:t>
              </a:r>
            </a:p>
          </p:txBody>
        </p:sp>
        <p:sp>
          <p:nvSpPr>
            <p:cNvPr id="21" name="TextBox 20">
              <a:extLst>
                <a:ext uri="{FF2B5EF4-FFF2-40B4-BE49-F238E27FC236}">
                  <a16:creationId xmlns="" xmlns:a16="http://schemas.microsoft.com/office/drawing/2014/main" id="{D0C77333-F425-B17F-18A3-282B4112B7AD}"/>
                </a:ext>
              </a:extLst>
            </p:cNvPr>
            <p:cNvSpPr txBox="1"/>
            <p:nvPr/>
          </p:nvSpPr>
          <p:spPr>
            <a:xfrm>
              <a:off x="5484656" y="5266489"/>
              <a:ext cx="380232" cy="323165"/>
            </a:xfrm>
            <a:prstGeom prst="rect">
              <a:avLst/>
            </a:prstGeom>
            <a:noFill/>
          </p:spPr>
          <p:txBody>
            <a:bodyPr wrap="none" rtlCol="0">
              <a:spAutoFit/>
            </a:bodyPr>
            <a:lstStyle/>
            <a:p>
              <a:r>
                <a:rPr lang="en-US" sz="1500" dirty="0"/>
                <a:t>23</a:t>
              </a:r>
            </a:p>
          </p:txBody>
        </p:sp>
        <p:sp>
          <p:nvSpPr>
            <p:cNvPr id="22" name="TextBox 21">
              <a:extLst>
                <a:ext uri="{FF2B5EF4-FFF2-40B4-BE49-F238E27FC236}">
                  <a16:creationId xmlns="" xmlns:a16="http://schemas.microsoft.com/office/drawing/2014/main" id="{210F71C3-E4A1-A244-4614-1406C0453516}"/>
                </a:ext>
              </a:extLst>
            </p:cNvPr>
            <p:cNvSpPr txBox="1"/>
            <p:nvPr/>
          </p:nvSpPr>
          <p:spPr>
            <a:xfrm>
              <a:off x="5484656" y="5480244"/>
              <a:ext cx="380232" cy="323165"/>
            </a:xfrm>
            <a:prstGeom prst="rect">
              <a:avLst/>
            </a:prstGeom>
            <a:noFill/>
          </p:spPr>
          <p:txBody>
            <a:bodyPr wrap="none" rtlCol="0">
              <a:spAutoFit/>
            </a:bodyPr>
            <a:lstStyle/>
            <a:p>
              <a:r>
                <a:rPr lang="en-US" sz="1500" dirty="0"/>
                <a:t>22</a:t>
              </a:r>
            </a:p>
          </p:txBody>
        </p:sp>
        <p:sp>
          <p:nvSpPr>
            <p:cNvPr id="23" name="TextBox 22">
              <a:extLst>
                <a:ext uri="{FF2B5EF4-FFF2-40B4-BE49-F238E27FC236}">
                  <a16:creationId xmlns="" xmlns:a16="http://schemas.microsoft.com/office/drawing/2014/main" id="{30090D28-03E9-93DC-B074-B45FA7B64EB4}"/>
                </a:ext>
              </a:extLst>
            </p:cNvPr>
            <p:cNvSpPr txBox="1"/>
            <p:nvPr/>
          </p:nvSpPr>
          <p:spPr>
            <a:xfrm>
              <a:off x="5484656" y="5741922"/>
              <a:ext cx="380232" cy="323165"/>
            </a:xfrm>
            <a:prstGeom prst="rect">
              <a:avLst/>
            </a:prstGeom>
            <a:noFill/>
          </p:spPr>
          <p:txBody>
            <a:bodyPr wrap="none" rtlCol="0">
              <a:spAutoFit/>
            </a:bodyPr>
            <a:lstStyle/>
            <a:p>
              <a:r>
                <a:rPr lang="en-US" sz="1500" dirty="0"/>
                <a:t>20</a:t>
              </a:r>
            </a:p>
          </p:txBody>
        </p:sp>
        <p:sp>
          <p:nvSpPr>
            <p:cNvPr id="24" name="TextBox 23">
              <a:extLst>
                <a:ext uri="{FF2B5EF4-FFF2-40B4-BE49-F238E27FC236}">
                  <a16:creationId xmlns="" xmlns:a16="http://schemas.microsoft.com/office/drawing/2014/main" id="{664299E9-CB4D-B89F-3EB7-7255FBE858B1}"/>
                </a:ext>
              </a:extLst>
            </p:cNvPr>
            <p:cNvSpPr txBox="1"/>
            <p:nvPr/>
          </p:nvSpPr>
          <p:spPr>
            <a:xfrm>
              <a:off x="5484656" y="6168544"/>
              <a:ext cx="380232" cy="323165"/>
            </a:xfrm>
            <a:prstGeom prst="rect">
              <a:avLst/>
            </a:prstGeom>
            <a:noFill/>
          </p:spPr>
          <p:txBody>
            <a:bodyPr wrap="none" rtlCol="0">
              <a:spAutoFit/>
            </a:bodyPr>
            <a:lstStyle/>
            <a:p>
              <a:r>
                <a:rPr lang="en-US" sz="1500" dirty="0"/>
                <a:t>10</a:t>
              </a:r>
            </a:p>
          </p:txBody>
        </p:sp>
        <p:sp>
          <p:nvSpPr>
            <p:cNvPr id="25" name="TextBox 24">
              <a:extLst>
                <a:ext uri="{FF2B5EF4-FFF2-40B4-BE49-F238E27FC236}">
                  <a16:creationId xmlns="" xmlns:a16="http://schemas.microsoft.com/office/drawing/2014/main" id="{BB9B934C-073B-D36A-14E6-21D52371DE03}"/>
                </a:ext>
              </a:extLst>
            </p:cNvPr>
            <p:cNvSpPr txBox="1"/>
            <p:nvPr/>
          </p:nvSpPr>
          <p:spPr>
            <a:xfrm>
              <a:off x="5484656" y="4706199"/>
              <a:ext cx="380232" cy="323165"/>
            </a:xfrm>
            <a:prstGeom prst="rect">
              <a:avLst/>
            </a:prstGeom>
            <a:noFill/>
          </p:spPr>
          <p:txBody>
            <a:bodyPr wrap="none" rtlCol="0">
              <a:spAutoFit/>
            </a:bodyPr>
            <a:lstStyle/>
            <a:p>
              <a:r>
                <a:rPr lang="en-US" sz="1500" dirty="0"/>
                <a:t>25</a:t>
              </a:r>
            </a:p>
          </p:txBody>
        </p:sp>
        <p:sp>
          <p:nvSpPr>
            <p:cNvPr id="26" name="TextBox 25">
              <a:extLst>
                <a:ext uri="{FF2B5EF4-FFF2-40B4-BE49-F238E27FC236}">
                  <a16:creationId xmlns="" xmlns:a16="http://schemas.microsoft.com/office/drawing/2014/main" id="{16E028DF-7A8D-8A64-F30F-CDF2F362EA88}"/>
                </a:ext>
              </a:extLst>
            </p:cNvPr>
            <p:cNvSpPr txBox="1"/>
            <p:nvPr/>
          </p:nvSpPr>
          <p:spPr>
            <a:xfrm>
              <a:off x="5484656" y="4443622"/>
              <a:ext cx="380232" cy="323165"/>
            </a:xfrm>
            <a:prstGeom prst="rect">
              <a:avLst/>
            </a:prstGeom>
            <a:noFill/>
          </p:spPr>
          <p:txBody>
            <a:bodyPr wrap="none" rtlCol="0">
              <a:spAutoFit/>
            </a:bodyPr>
            <a:lstStyle/>
            <a:p>
              <a:r>
                <a:rPr lang="en-US" sz="1500" dirty="0"/>
                <a:t>40</a:t>
              </a:r>
            </a:p>
          </p:txBody>
        </p:sp>
        <p:sp>
          <p:nvSpPr>
            <p:cNvPr id="27" name="TextBox 26">
              <a:extLst>
                <a:ext uri="{FF2B5EF4-FFF2-40B4-BE49-F238E27FC236}">
                  <a16:creationId xmlns="" xmlns:a16="http://schemas.microsoft.com/office/drawing/2014/main" id="{0C085EA6-C9DA-EB4D-9764-9129A9C6F806}"/>
                </a:ext>
              </a:extLst>
            </p:cNvPr>
            <p:cNvSpPr txBox="1"/>
            <p:nvPr/>
          </p:nvSpPr>
          <p:spPr>
            <a:xfrm>
              <a:off x="5484656" y="4894504"/>
              <a:ext cx="380232" cy="323165"/>
            </a:xfrm>
            <a:prstGeom prst="rect">
              <a:avLst/>
            </a:prstGeom>
            <a:noFill/>
          </p:spPr>
          <p:txBody>
            <a:bodyPr wrap="none" rtlCol="0">
              <a:spAutoFit/>
            </a:bodyPr>
            <a:lstStyle/>
            <a:p>
              <a:r>
                <a:rPr lang="en-US" sz="1500" dirty="0"/>
                <a:t>24</a:t>
              </a:r>
            </a:p>
          </p:txBody>
        </p:sp>
        <p:sp>
          <p:nvSpPr>
            <p:cNvPr id="28" name="TextBox 27">
              <a:extLst>
                <a:ext uri="{FF2B5EF4-FFF2-40B4-BE49-F238E27FC236}">
                  <a16:creationId xmlns="" xmlns:a16="http://schemas.microsoft.com/office/drawing/2014/main" id="{6C4E003D-ABCB-8EAC-B943-B18BB39833A9}"/>
                </a:ext>
              </a:extLst>
            </p:cNvPr>
            <p:cNvSpPr txBox="1"/>
            <p:nvPr/>
          </p:nvSpPr>
          <p:spPr>
            <a:xfrm rot="16200000">
              <a:off x="4797664" y="5243404"/>
              <a:ext cx="1181221" cy="369332"/>
            </a:xfrm>
            <a:prstGeom prst="rect">
              <a:avLst/>
            </a:prstGeom>
            <a:noFill/>
          </p:spPr>
          <p:txBody>
            <a:bodyPr wrap="none" rtlCol="0">
              <a:spAutoFit/>
            </a:bodyPr>
            <a:lstStyle/>
            <a:p>
              <a:r>
                <a:rPr lang="en-US" dirty="0"/>
                <a:t>Height (m)</a:t>
              </a:r>
            </a:p>
          </p:txBody>
        </p:sp>
      </p:grpSp>
      <p:pic>
        <p:nvPicPr>
          <p:cNvPr id="2" name="Picture 6">
            <a:extLst>
              <a:ext uri="{FF2B5EF4-FFF2-40B4-BE49-F238E27FC236}">
                <a16:creationId xmlns="" xmlns:a16="http://schemas.microsoft.com/office/drawing/2014/main" id="{5723B471-36E4-340A-30B2-4CA46C0CC92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64909" y="6065086"/>
            <a:ext cx="651606" cy="654445"/>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EC1A7551-5D76-D844-AEF9-8159A0B1B424}"/>
              </a:ext>
            </a:extLst>
          </p:cNvPr>
          <p:cNvSpPr txBox="1"/>
          <p:nvPr/>
        </p:nvSpPr>
        <p:spPr>
          <a:xfrm>
            <a:off x="6460096" y="668575"/>
            <a:ext cx="1120820" cy="646331"/>
          </a:xfrm>
          <a:prstGeom prst="rect">
            <a:avLst/>
          </a:prstGeom>
          <a:noFill/>
        </p:spPr>
        <p:txBody>
          <a:bodyPr wrap="none" rtlCol="0">
            <a:spAutoFit/>
          </a:bodyPr>
          <a:lstStyle/>
          <a:p>
            <a:r>
              <a:rPr lang="en-US" sz="3600" dirty="0">
                <a:solidFill>
                  <a:srgbClr val="FF0000"/>
                </a:solidFill>
              </a:rPr>
              <a:t>2022</a:t>
            </a:r>
          </a:p>
        </p:txBody>
      </p:sp>
      <p:sp>
        <p:nvSpPr>
          <p:cNvPr id="4" name="TextBox 3">
            <a:extLst>
              <a:ext uri="{FF2B5EF4-FFF2-40B4-BE49-F238E27FC236}">
                <a16:creationId xmlns="" xmlns:a16="http://schemas.microsoft.com/office/drawing/2014/main" id="{E343CD12-648D-B6A5-DE65-50FCEF218406}"/>
              </a:ext>
            </a:extLst>
          </p:cNvPr>
          <p:cNvSpPr txBox="1"/>
          <p:nvPr/>
        </p:nvSpPr>
        <p:spPr>
          <a:xfrm>
            <a:off x="244736" y="6328982"/>
            <a:ext cx="4936864" cy="646331"/>
          </a:xfrm>
          <a:prstGeom prst="rect">
            <a:avLst/>
          </a:prstGeom>
          <a:noFill/>
        </p:spPr>
        <p:txBody>
          <a:bodyPr wrap="none" rtlCol="0">
            <a:spAutoFit/>
          </a:bodyPr>
          <a:lstStyle/>
          <a:p>
            <a:r>
              <a:rPr lang="en-US" sz="1800" dirty="0">
                <a:ea typeface="Calibri"/>
                <a:cs typeface="Calibri"/>
              </a:rPr>
              <a:t>GCAP = Geospatial Center for the Arctic and Pacific</a:t>
            </a:r>
          </a:p>
          <a:p>
            <a:endParaRPr lang="en-US" dirty="0"/>
          </a:p>
        </p:txBody>
      </p:sp>
    </p:spTree>
    <p:extLst>
      <p:ext uri="{BB962C8B-B14F-4D97-AF65-F5344CB8AC3E}">
        <p14:creationId xmlns:p14="http://schemas.microsoft.com/office/powerpoint/2010/main" val="353267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3A8C9AA-7A23-3406-C4DD-69DBBD4AC93B}"/>
            </a:ext>
          </a:extLst>
        </p:cNvPr>
        <p:cNvGrpSpPr/>
        <p:nvPr/>
      </p:nvGrpSpPr>
      <p:grpSpPr>
        <a:xfrm>
          <a:off x="0" y="0"/>
          <a:ext cx="0" cy="0"/>
          <a:chOff x="0" y="0"/>
          <a:chExt cx="0" cy="0"/>
        </a:xfrm>
      </p:grpSpPr>
      <p:pic>
        <p:nvPicPr>
          <p:cNvPr id="17" name="Picture 16" descr="Map&#10;&#10;Description automatically generated">
            <a:extLst>
              <a:ext uri="{FF2B5EF4-FFF2-40B4-BE49-F238E27FC236}">
                <a16:creationId xmlns="" xmlns:a16="http://schemas.microsoft.com/office/drawing/2014/main" id="{B9B5F101-01BD-60AE-72D9-8ADC6350369F}"/>
              </a:ext>
            </a:extLst>
          </p:cNvPr>
          <p:cNvPicPr>
            <a:picLocks noChangeAspect="1"/>
          </p:cNvPicPr>
          <p:nvPr/>
        </p:nvPicPr>
        <p:blipFill>
          <a:blip r:embed="rId3" cstate="email">
            <a:extLst>
              <a:ext uri="{28A0092B-C50C-407E-A947-70E740481C1C}">
                <a14:useLocalDpi xmlns:a14="http://schemas.microsoft.com/office/drawing/2010/main"/>
              </a:ext>
            </a:extLst>
          </a:blip>
          <a:srcRect t="20600" b="33133"/>
          <a:stretch/>
        </p:blipFill>
        <p:spPr>
          <a:xfrm>
            <a:off x="6686552" y="146058"/>
            <a:ext cx="5299364" cy="3172968"/>
          </a:xfrm>
          <a:prstGeom prst="rect">
            <a:avLst/>
          </a:prstGeom>
        </p:spPr>
      </p:pic>
      <p:sp>
        <p:nvSpPr>
          <p:cNvPr id="5" name="Title 4">
            <a:extLst>
              <a:ext uri="{FF2B5EF4-FFF2-40B4-BE49-F238E27FC236}">
                <a16:creationId xmlns="" xmlns:a16="http://schemas.microsoft.com/office/drawing/2014/main" id="{616F2624-7B76-799D-5A2F-8B0DEED60489}"/>
              </a:ext>
            </a:extLst>
          </p:cNvPr>
          <p:cNvSpPr>
            <a:spLocks noGrp="1"/>
          </p:cNvSpPr>
          <p:nvPr>
            <p:ph type="title"/>
          </p:nvPr>
        </p:nvSpPr>
        <p:spPr>
          <a:xfrm>
            <a:off x="251460" y="5794"/>
            <a:ext cx="5844540" cy="1325563"/>
          </a:xfrm>
        </p:spPr>
        <p:txBody>
          <a:bodyPr>
            <a:normAutofit/>
          </a:bodyPr>
          <a:lstStyle/>
          <a:p>
            <a:r>
              <a:rPr lang="en-US" sz="4000" dirty="0"/>
              <a:t>2024 Bathymetric surveys</a:t>
            </a:r>
          </a:p>
        </p:txBody>
      </p:sp>
      <p:sp>
        <p:nvSpPr>
          <p:cNvPr id="14" name="Content Placeholder 1">
            <a:extLst>
              <a:ext uri="{FF2B5EF4-FFF2-40B4-BE49-F238E27FC236}">
                <a16:creationId xmlns="" xmlns:a16="http://schemas.microsoft.com/office/drawing/2014/main" id="{821AF00C-CF5D-A9E2-1B62-51F2CC0716EB}"/>
              </a:ext>
            </a:extLst>
          </p:cNvPr>
          <p:cNvSpPr txBox="1">
            <a:spLocks/>
          </p:cNvSpPr>
          <p:nvPr/>
        </p:nvSpPr>
        <p:spPr>
          <a:xfrm>
            <a:off x="266700" y="1028699"/>
            <a:ext cx="5238750" cy="50363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a typeface="Calibri"/>
                <a:cs typeface="Calibri"/>
              </a:rPr>
              <a:t>Conducted in August and September</a:t>
            </a:r>
          </a:p>
          <a:p>
            <a:r>
              <a:rPr lang="en-US" sz="2000" dirty="0">
                <a:ea typeface="Calibri"/>
                <a:cs typeface="Calibri"/>
              </a:rPr>
              <a:t>Extended survey area upriver to end of slack water and west of the delta</a:t>
            </a:r>
          </a:p>
          <a:p>
            <a:r>
              <a:rPr lang="en-US" sz="2000" dirty="0">
                <a:ea typeface="Calibri"/>
                <a:cs typeface="Calibri"/>
              </a:rPr>
              <a:t>Repeated survey of interior of delta and edge of delta</a:t>
            </a:r>
          </a:p>
          <a:p>
            <a:r>
              <a:rPr lang="en-US" sz="2000" dirty="0">
                <a:ea typeface="Calibri"/>
                <a:cs typeface="Calibri"/>
              </a:rPr>
              <a:t>Comparison of 2022 and 2024 shows significant changes between years</a:t>
            </a:r>
          </a:p>
          <a:p>
            <a:r>
              <a:rPr lang="en-US" sz="2000" dirty="0">
                <a:ea typeface="Calibri"/>
                <a:cs typeface="Calibri"/>
              </a:rPr>
              <a:t>2025 surveys will be conducted over multiple seasons (pre-freshet and fall) </a:t>
            </a:r>
            <a:br>
              <a:rPr lang="en-US" sz="2000" dirty="0">
                <a:ea typeface="Calibri"/>
                <a:cs typeface="Calibri"/>
              </a:rPr>
            </a:br>
            <a:r>
              <a:rPr lang="en-US" sz="2000" dirty="0">
                <a:ea typeface="Calibri"/>
                <a:cs typeface="Calibri"/>
              </a:rPr>
              <a:t>to evaluate seasonal variation</a:t>
            </a:r>
          </a:p>
          <a:p>
            <a:r>
              <a:rPr lang="en-US" sz="2000" dirty="0">
                <a:ea typeface="Calibri"/>
                <a:cs typeface="Calibri"/>
              </a:rPr>
              <a:t>2024 freshet was weaker than 2022 and 2023 (&lt; 8000 m^3/s  vs &gt; 12000 m^3/s, 225 vs 340 </a:t>
            </a:r>
            <a:r>
              <a:rPr lang="en-US" sz="2000" dirty="0" err="1">
                <a:ea typeface="Calibri"/>
                <a:cs typeface="Calibri"/>
              </a:rPr>
              <a:t>kcfs</a:t>
            </a:r>
            <a:r>
              <a:rPr lang="en-US" sz="2000" dirty="0">
                <a:ea typeface="Calibri"/>
                <a:cs typeface="Calibri"/>
              </a:rPr>
              <a:t>)</a:t>
            </a:r>
          </a:p>
          <a:p>
            <a:endParaRPr lang="en-US" sz="2000" dirty="0">
              <a:ea typeface="Calibri"/>
              <a:cs typeface="Calibri"/>
            </a:endParaRPr>
          </a:p>
        </p:txBody>
      </p:sp>
      <p:pic>
        <p:nvPicPr>
          <p:cNvPr id="10" name="Content Placeholder 9" descr="Map&#10;&#10;Description automatically generated">
            <a:extLst>
              <a:ext uri="{FF2B5EF4-FFF2-40B4-BE49-F238E27FC236}">
                <a16:creationId xmlns="" xmlns:a16="http://schemas.microsoft.com/office/drawing/2014/main" id="{F5DB4B6B-F7D6-9476-CA10-B32B4C6DA9A5}"/>
              </a:ext>
            </a:extLst>
          </p:cNvPr>
          <p:cNvPicPr>
            <a:picLocks noGrp="1" noChangeAspect="1"/>
          </p:cNvPicPr>
          <p:nvPr>
            <p:ph sz="quarter" idx="15"/>
          </p:nvPr>
        </p:nvPicPr>
        <p:blipFill>
          <a:blip r:embed="rId4" cstate="email">
            <a:extLst>
              <a:ext uri="{28A0092B-C50C-407E-A947-70E740481C1C}">
                <a14:useLocalDpi xmlns:a14="http://schemas.microsoft.com/office/drawing/2010/main"/>
              </a:ext>
            </a:extLst>
          </a:blip>
          <a:srcRect t="20582" b="33067"/>
          <a:stretch/>
        </p:blipFill>
        <p:spPr>
          <a:xfrm>
            <a:off x="6686554" y="3556773"/>
            <a:ext cx="5295207" cy="3176183"/>
          </a:xfrm>
        </p:spPr>
      </p:pic>
      <p:sp>
        <p:nvSpPr>
          <p:cNvPr id="12" name="TextBox 11">
            <a:extLst>
              <a:ext uri="{FF2B5EF4-FFF2-40B4-BE49-F238E27FC236}">
                <a16:creationId xmlns="" xmlns:a16="http://schemas.microsoft.com/office/drawing/2014/main" id="{3A7926B8-9B6D-9E8E-D241-F3B1D422EEC0}"/>
              </a:ext>
            </a:extLst>
          </p:cNvPr>
          <p:cNvSpPr txBox="1"/>
          <p:nvPr/>
        </p:nvSpPr>
        <p:spPr>
          <a:xfrm>
            <a:off x="7229163" y="53567"/>
            <a:ext cx="1120820" cy="646331"/>
          </a:xfrm>
          <a:prstGeom prst="rect">
            <a:avLst/>
          </a:prstGeom>
          <a:noFill/>
        </p:spPr>
        <p:txBody>
          <a:bodyPr wrap="none" rtlCol="0">
            <a:spAutoFit/>
          </a:bodyPr>
          <a:lstStyle/>
          <a:p>
            <a:r>
              <a:rPr lang="en-US" sz="3600" dirty="0">
                <a:solidFill>
                  <a:srgbClr val="FF0000"/>
                </a:solidFill>
              </a:rPr>
              <a:t>2022</a:t>
            </a:r>
          </a:p>
        </p:txBody>
      </p:sp>
      <p:sp>
        <p:nvSpPr>
          <p:cNvPr id="15" name="TextBox 14">
            <a:extLst>
              <a:ext uri="{FF2B5EF4-FFF2-40B4-BE49-F238E27FC236}">
                <a16:creationId xmlns="" xmlns:a16="http://schemas.microsoft.com/office/drawing/2014/main" id="{3862D8BF-A750-6C2C-95EE-3F0F336A045F}"/>
              </a:ext>
            </a:extLst>
          </p:cNvPr>
          <p:cNvSpPr txBox="1"/>
          <p:nvPr/>
        </p:nvSpPr>
        <p:spPr>
          <a:xfrm>
            <a:off x="7229163" y="3439502"/>
            <a:ext cx="1120820" cy="646331"/>
          </a:xfrm>
          <a:prstGeom prst="rect">
            <a:avLst/>
          </a:prstGeom>
          <a:noFill/>
        </p:spPr>
        <p:txBody>
          <a:bodyPr wrap="none" rtlCol="0">
            <a:spAutoFit/>
          </a:bodyPr>
          <a:lstStyle/>
          <a:p>
            <a:r>
              <a:rPr lang="en-US" sz="3600" dirty="0">
                <a:solidFill>
                  <a:srgbClr val="FF0000"/>
                </a:solidFill>
              </a:rPr>
              <a:t>2024</a:t>
            </a:r>
          </a:p>
        </p:txBody>
      </p:sp>
      <p:grpSp>
        <p:nvGrpSpPr>
          <p:cNvPr id="18" name="Group 17">
            <a:extLst>
              <a:ext uri="{FF2B5EF4-FFF2-40B4-BE49-F238E27FC236}">
                <a16:creationId xmlns="" xmlns:a16="http://schemas.microsoft.com/office/drawing/2014/main" id="{C886DAEF-B0D8-85D5-4E14-D021975B4F86}"/>
              </a:ext>
            </a:extLst>
          </p:cNvPr>
          <p:cNvGrpSpPr/>
          <p:nvPr/>
        </p:nvGrpSpPr>
        <p:grpSpPr>
          <a:xfrm>
            <a:off x="5402513" y="2519713"/>
            <a:ext cx="1386974" cy="4192229"/>
            <a:chOff x="4310441" y="2354262"/>
            <a:chExt cx="1386974" cy="4192229"/>
          </a:xfrm>
        </p:grpSpPr>
        <p:pic>
          <p:nvPicPr>
            <p:cNvPr id="20" name="Picture 19" descr="Map&#10;&#10;Description automatically generated">
              <a:extLst>
                <a:ext uri="{FF2B5EF4-FFF2-40B4-BE49-F238E27FC236}">
                  <a16:creationId xmlns="" xmlns:a16="http://schemas.microsoft.com/office/drawing/2014/main" id="{0D029DE1-41E5-D2F5-C47D-261782E9E5D9}"/>
                </a:ext>
              </a:extLst>
            </p:cNvPr>
            <p:cNvPicPr>
              <a:picLocks noChangeAspect="1"/>
            </p:cNvPicPr>
            <p:nvPr/>
          </p:nvPicPr>
          <p:blipFill>
            <a:blip r:embed="rId5">
              <a:extLst>
                <a:ext uri="{28A0092B-C50C-407E-A947-70E740481C1C}">
                  <a14:useLocalDpi xmlns:a14="http://schemas.microsoft.com/office/drawing/2010/main"/>
                </a:ext>
              </a:extLst>
            </a:blip>
            <a:srcRect l="87886" t="35532" r="5159" b="30728"/>
            <a:stretch/>
          </p:blipFill>
          <p:spPr>
            <a:xfrm>
              <a:off x="4579018" y="2354262"/>
              <a:ext cx="1118397" cy="4192229"/>
            </a:xfrm>
            <a:prstGeom prst="rect">
              <a:avLst/>
            </a:prstGeom>
          </p:spPr>
        </p:pic>
        <p:sp>
          <p:nvSpPr>
            <p:cNvPr id="30" name="TextBox 29">
              <a:extLst>
                <a:ext uri="{FF2B5EF4-FFF2-40B4-BE49-F238E27FC236}">
                  <a16:creationId xmlns="" xmlns:a16="http://schemas.microsoft.com/office/drawing/2014/main" id="{7D100296-1E7C-E101-7323-5ED8E1CBD76B}"/>
                </a:ext>
              </a:extLst>
            </p:cNvPr>
            <p:cNvSpPr txBox="1"/>
            <p:nvPr/>
          </p:nvSpPr>
          <p:spPr>
            <a:xfrm rot="16200000">
              <a:off x="3306769" y="4926683"/>
              <a:ext cx="2376676" cy="369332"/>
            </a:xfrm>
            <a:prstGeom prst="rect">
              <a:avLst/>
            </a:prstGeom>
            <a:noFill/>
          </p:spPr>
          <p:txBody>
            <a:bodyPr wrap="none" rtlCol="0">
              <a:spAutoFit/>
            </a:bodyPr>
            <a:lstStyle/>
            <a:p>
              <a:r>
                <a:rPr lang="en-US" dirty="0"/>
                <a:t>Height above geoid (m)</a:t>
              </a:r>
            </a:p>
          </p:txBody>
        </p:sp>
      </p:grpSp>
      <p:pic>
        <p:nvPicPr>
          <p:cNvPr id="38" name="Picture 37" descr="Chart&#10;&#10;Description automatically generated">
            <a:extLst>
              <a:ext uri="{FF2B5EF4-FFF2-40B4-BE49-F238E27FC236}">
                <a16:creationId xmlns="" xmlns:a16="http://schemas.microsoft.com/office/drawing/2014/main" id="{B417A9E5-A169-CB2A-45E8-AC8A9BC206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86" y="5285433"/>
            <a:ext cx="5129128" cy="1572566"/>
          </a:xfrm>
          <a:prstGeom prst="rect">
            <a:avLst/>
          </a:prstGeom>
        </p:spPr>
      </p:pic>
    </p:spTree>
    <p:extLst>
      <p:ext uri="{BB962C8B-B14F-4D97-AF65-F5344CB8AC3E}">
        <p14:creationId xmlns:p14="http://schemas.microsoft.com/office/powerpoint/2010/main" val="417509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30CE566-2ABD-8F75-A143-29800D894CA1}"/>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D99B0F9-739A-0EA4-EAF2-F9E4794FC39A}"/>
              </a:ext>
            </a:extLst>
          </p:cNvPr>
          <p:cNvPicPr>
            <a:picLocks noChangeAspect="1"/>
          </p:cNvPicPr>
          <p:nvPr/>
        </p:nvPicPr>
        <p:blipFill>
          <a:blip r:embed="rId2" cstate="email">
            <a:alphaModFix/>
            <a:extLst>
              <a:ext uri="{28A0092B-C50C-407E-A947-70E740481C1C}">
                <a14:useLocalDpi xmlns:a14="http://schemas.microsoft.com/office/drawing/2010/main"/>
              </a:ext>
            </a:extLst>
          </a:blip>
          <a:srcRect l="7223" r="12562"/>
          <a:stretch/>
        </p:blipFill>
        <p:spPr>
          <a:xfrm>
            <a:off x="5054714" y="4626"/>
            <a:ext cx="7119057" cy="6858000"/>
          </a:xfrm>
          <a:prstGeom prst="rect">
            <a:avLst/>
          </a:prstGeom>
        </p:spPr>
      </p:pic>
      <p:sp>
        <p:nvSpPr>
          <p:cNvPr id="5" name="Title 4">
            <a:extLst>
              <a:ext uri="{FF2B5EF4-FFF2-40B4-BE49-F238E27FC236}">
                <a16:creationId xmlns="" xmlns:a16="http://schemas.microsoft.com/office/drawing/2014/main" id="{D748BE02-EF9E-ADA0-BB55-651B1A883EE6}"/>
              </a:ext>
            </a:extLst>
          </p:cNvPr>
          <p:cNvSpPr>
            <a:spLocks noGrp="1"/>
          </p:cNvSpPr>
          <p:nvPr>
            <p:ph type="title" idx="4294967295"/>
          </p:nvPr>
        </p:nvSpPr>
        <p:spPr>
          <a:xfrm>
            <a:off x="0" y="6350"/>
            <a:ext cx="5845175" cy="1325563"/>
          </a:xfrm>
        </p:spPr>
        <p:txBody>
          <a:bodyPr>
            <a:normAutofit/>
          </a:bodyPr>
          <a:lstStyle/>
          <a:p>
            <a:r>
              <a:rPr lang="en-US" sz="4000" dirty="0"/>
              <a:t>Interannual Comparisons</a:t>
            </a:r>
          </a:p>
        </p:txBody>
      </p:sp>
      <p:sp>
        <p:nvSpPr>
          <p:cNvPr id="14" name="Content Placeholder 1">
            <a:extLst>
              <a:ext uri="{FF2B5EF4-FFF2-40B4-BE49-F238E27FC236}">
                <a16:creationId xmlns="" xmlns:a16="http://schemas.microsoft.com/office/drawing/2014/main" id="{B390EF8B-1913-BE3A-1573-17B307F76573}"/>
              </a:ext>
            </a:extLst>
          </p:cNvPr>
          <p:cNvSpPr txBox="1">
            <a:spLocks/>
          </p:cNvSpPr>
          <p:nvPr/>
        </p:nvSpPr>
        <p:spPr>
          <a:xfrm>
            <a:off x="266700" y="1028699"/>
            <a:ext cx="4914900" cy="50363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a typeface="Calibri"/>
                <a:cs typeface="Calibri"/>
              </a:rPr>
              <a:t>Comparisons of Klickitat Delta surveys between 2022 and 2024 show major changes in: </a:t>
            </a:r>
          </a:p>
          <a:p>
            <a:pPr lvl="1"/>
            <a:r>
              <a:rPr lang="en-US" sz="2000" dirty="0">
                <a:ea typeface="Calibri"/>
                <a:cs typeface="Calibri"/>
              </a:rPr>
              <a:t>channel depth, </a:t>
            </a:r>
          </a:p>
          <a:p>
            <a:pPr lvl="1"/>
            <a:r>
              <a:rPr lang="en-US" sz="2000" dirty="0">
                <a:ea typeface="Calibri"/>
                <a:cs typeface="Calibri"/>
              </a:rPr>
              <a:t>channel shape,</a:t>
            </a:r>
          </a:p>
          <a:p>
            <a:pPr lvl="1"/>
            <a:r>
              <a:rPr lang="en-US" sz="2000" dirty="0">
                <a:ea typeface="Calibri"/>
                <a:cs typeface="Calibri"/>
              </a:rPr>
              <a:t>delta bank </a:t>
            </a:r>
          </a:p>
          <a:p>
            <a:pPr lvl="1"/>
            <a:r>
              <a:rPr lang="en-US" sz="2000" dirty="0">
                <a:ea typeface="Calibri"/>
                <a:cs typeface="Calibri"/>
              </a:rPr>
              <a:t>extent of delta nose</a:t>
            </a:r>
          </a:p>
          <a:p>
            <a:pPr marL="0" indent="0">
              <a:buNone/>
            </a:pPr>
            <a:endParaRPr lang="en-US" sz="2000" dirty="0">
              <a:ea typeface="Calibri"/>
              <a:cs typeface="Calibri"/>
            </a:endParaRPr>
          </a:p>
        </p:txBody>
      </p:sp>
      <p:sp>
        <p:nvSpPr>
          <p:cNvPr id="35" name="TextBox 34">
            <a:extLst>
              <a:ext uri="{FF2B5EF4-FFF2-40B4-BE49-F238E27FC236}">
                <a16:creationId xmlns="" xmlns:a16="http://schemas.microsoft.com/office/drawing/2014/main" id="{78F9029F-5232-BDA2-477E-FC423D366C88}"/>
              </a:ext>
            </a:extLst>
          </p:cNvPr>
          <p:cNvSpPr txBox="1"/>
          <p:nvPr/>
        </p:nvSpPr>
        <p:spPr>
          <a:xfrm>
            <a:off x="8097532" y="123903"/>
            <a:ext cx="1120820" cy="646331"/>
          </a:xfrm>
          <a:prstGeom prst="rect">
            <a:avLst/>
          </a:prstGeom>
          <a:noFill/>
        </p:spPr>
        <p:txBody>
          <a:bodyPr wrap="none" rtlCol="0">
            <a:spAutoFit/>
          </a:bodyPr>
          <a:lstStyle/>
          <a:p>
            <a:r>
              <a:rPr lang="en-US" sz="3600" dirty="0">
                <a:solidFill>
                  <a:srgbClr val="FF0000"/>
                </a:solidFill>
              </a:rPr>
              <a:t>2022</a:t>
            </a:r>
          </a:p>
        </p:txBody>
      </p:sp>
      <p:grpSp>
        <p:nvGrpSpPr>
          <p:cNvPr id="42" name="Group 41">
            <a:extLst>
              <a:ext uri="{FF2B5EF4-FFF2-40B4-BE49-F238E27FC236}">
                <a16:creationId xmlns="" xmlns:a16="http://schemas.microsoft.com/office/drawing/2014/main" id="{3AFDC5A3-58B9-5B7F-AE83-10FB65BB8350}"/>
              </a:ext>
            </a:extLst>
          </p:cNvPr>
          <p:cNvGrpSpPr/>
          <p:nvPr/>
        </p:nvGrpSpPr>
        <p:grpSpPr>
          <a:xfrm>
            <a:off x="4270249" y="2354262"/>
            <a:ext cx="1386974" cy="4192229"/>
            <a:chOff x="4310441" y="2354262"/>
            <a:chExt cx="1386974" cy="4192229"/>
          </a:xfrm>
        </p:grpSpPr>
        <p:pic>
          <p:nvPicPr>
            <p:cNvPr id="43" name="Picture 42" descr="Map&#10;&#10;Description automatically generated">
              <a:extLst>
                <a:ext uri="{FF2B5EF4-FFF2-40B4-BE49-F238E27FC236}">
                  <a16:creationId xmlns="" xmlns:a16="http://schemas.microsoft.com/office/drawing/2014/main" id="{91E8A7B4-45A7-BED8-BCAF-5DB068EB39F6}"/>
                </a:ext>
              </a:extLst>
            </p:cNvPr>
            <p:cNvPicPr>
              <a:picLocks noChangeAspect="1"/>
            </p:cNvPicPr>
            <p:nvPr/>
          </p:nvPicPr>
          <p:blipFill>
            <a:blip r:embed="rId3">
              <a:extLst>
                <a:ext uri="{28A0092B-C50C-407E-A947-70E740481C1C}">
                  <a14:useLocalDpi xmlns:a14="http://schemas.microsoft.com/office/drawing/2010/main"/>
                </a:ext>
              </a:extLst>
            </a:blip>
            <a:srcRect l="87886" t="35532" r="5159" b="30728"/>
            <a:stretch/>
          </p:blipFill>
          <p:spPr>
            <a:xfrm>
              <a:off x="4579018" y="2354262"/>
              <a:ext cx="1118397" cy="4192229"/>
            </a:xfrm>
            <a:prstGeom prst="rect">
              <a:avLst/>
            </a:prstGeom>
          </p:spPr>
        </p:pic>
        <p:sp>
          <p:nvSpPr>
            <p:cNvPr id="44" name="TextBox 43">
              <a:extLst>
                <a:ext uri="{FF2B5EF4-FFF2-40B4-BE49-F238E27FC236}">
                  <a16:creationId xmlns="" xmlns:a16="http://schemas.microsoft.com/office/drawing/2014/main" id="{322C958D-536E-2CE0-2704-285FFB0DEDF8}"/>
                </a:ext>
              </a:extLst>
            </p:cNvPr>
            <p:cNvSpPr txBox="1"/>
            <p:nvPr/>
          </p:nvSpPr>
          <p:spPr>
            <a:xfrm rot="16200000">
              <a:off x="3306769" y="4926683"/>
              <a:ext cx="2376676" cy="369332"/>
            </a:xfrm>
            <a:prstGeom prst="rect">
              <a:avLst/>
            </a:prstGeom>
            <a:noFill/>
          </p:spPr>
          <p:txBody>
            <a:bodyPr wrap="none" rtlCol="0">
              <a:spAutoFit/>
            </a:bodyPr>
            <a:lstStyle/>
            <a:p>
              <a:r>
                <a:rPr lang="en-US" dirty="0"/>
                <a:t>Height above geoid (m)</a:t>
              </a:r>
            </a:p>
          </p:txBody>
        </p:sp>
      </p:grpSp>
    </p:spTree>
    <p:extLst>
      <p:ext uri="{BB962C8B-B14F-4D97-AF65-F5344CB8AC3E}">
        <p14:creationId xmlns:p14="http://schemas.microsoft.com/office/powerpoint/2010/main" val="388356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893B9BB-A8A2-1E9E-BBA7-743C93087283}"/>
            </a:ext>
          </a:extLst>
        </p:cNvPr>
        <p:cNvGrpSpPr/>
        <p:nvPr/>
      </p:nvGrpSpPr>
      <p:grpSpPr>
        <a:xfrm>
          <a:off x="0" y="0"/>
          <a:ext cx="0" cy="0"/>
          <a:chOff x="0" y="0"/>
          <a:chExt cx="0" cy="0"/>
        </a:xfrm>
      </p:grpSpPr>
      <p:pic>
        <p:nvPicPr>
          <p:cNvPr id="2" name="Picture 1">
            <a:extLst>
              <a:ext uri="{FF2B5EF4-FFF2-40B4-BE49-F238E27FC236}">
                <a16:creationId xmlns="" xmlns:a16="http://schemas.microsoft.com/office/drawing/2014/main" id="{EDFEFC98-650A-C70A-F758-16E2A269C0D2}"/>
              </a:ext>
            </a:extLst>
          </p:cNvPr>
          <p:cNvPicPr>
            <a:picLocks noChangeAspect="1"/>
          </p:cNvPicPr>
          <p:nvPr/>
        </p:nvPicPr>
        <p:blipFill>
          <a:blip r:embed="rId3" cstate="email">
            <a:alphaModFix/>
            <a:extLst>
              <a:ext uri="{28A0092B-C50C-407E-A947-70E740481C1C}">
                <a14:useLocalDpi xmlns:a14="http://schemas.microsoft.com/office/drawing/2010/main"/>
              </a:ext>
            </a:extLst>
          </a:blip>
          <a:srcRect l="7223" r="12562"/>
          <a:stretch/>
        </p:blipFill>
        <p:spPr>
          <a:xfrm>
            <a:off x="5052924" y="2838"/>
            <a:ext cx="7119057" cy="6858000"/>
          </a:xfrm>
          <a:prstGeom prst="rect">
            <a:avLst/>
          </a:prstGeom>
        </p:spPr>
      </p:pic>
      <p:grpSp>
        <p:nvGrpSpPr>
          <p:cNvPr id="18" name="Group 17">
            <a:extLst>
              <a:ext uri="{FF2B5EF4-FFF2-40B4-BE49-F238E27FC236}">
                <a16:creationId xmlns="" xmlns:a16="http://schemas.microsoft.com/office/drawing/2014/main" id="{9BEC9BDF-3DDC-550F-E642-D9F46B6A6110}"/>
              </a:ext>
            </a:extLst>
          </p:cNvPr>
          <p:cNvGrpSpPr/>
          <p:nvPr/>
        </p:nvGrpSpPr>
        <p:grpSpPr>
          <a:xfrm>
            <a:off x="4270249" y="2354262"/>
            <a:ext cx="1386974" cy="4192229"/>
            <a:chOff x="4310441" y="2354262"/>
            <a:chExt cx="1386974" cy="4192229"/>
          </a:xfrm>
        </p:grpSpPr>
        <p:pic>
          <p:nvPicPr>
            <p:cNvPr id="15" name="Picture 14" descr="Map&#10;&#10;Description automatically generated">
              <a:extLst>
                <a:ext uri="{FF2B5EF4-FFF2-40B4-BE49-F238E27FC236}">
                  <a16:creationId xmlns="" xmlns:a16="http://schemas.microsoft.com/office/drawing/2014/main" id="{9218BEF5-272D-2B78-226C-FC4841AA88A1}"/>
                </a:ext>
              </a:extLst>
            </p:cNvPr>
            <p:cNvPicPr>
              <a:picLocks noChangeAspect="1"/>
            </p:cNvPicPr>
            <p:nvPr/>
          </p:nvPicPr>
          <p:blipFill>
            <a:blip r:embed="rId4">
              <a:extLst>
                <a:ext uri="{28A0092B-C50C-407E-A947-70E740481C1C}">
                  <a14:useLocalDpi xmlns:a14="http://schemas.microsoft.com/office/drawing/2010/main"/>
                </a:ext>
              </a:extLst>
            </a:blip>
            <a:srcRect l="87886" t="35532" r="5159" b="30728"/>
            <a:stretch/>
          </p:blipFill>
          <p:spPr>
            <a:xfrm>
              <a:off x="4579018" y="2354262"/>
              <a:ext cx="1118397" cy="4192229"/>
            </a:xfrm>
            <a:prstGeom prst="rect">
              <a:avLst/>
            </a:prstGeom>
          </p:spPr>
        </p:pic>
        <p:sp>
          <p:nvSpPr>
            <p:cNvPr id="17" name="TextBox 16">
              <a:extLst>
                <a:ext uri="{FF2B5EF4-FFF2-40B4-BE49-F238E27FC236}">
                  <a16:creationId xmlns="" xmlns:a16="http://schemas.microsoft.com/office/drawing/2014/main" id="{327FD759-5F9A-427A-05B6-BF45B949F491}"/>
                </a:ext>
              </a:extLst>
            </p:cNvPr>
            <p:cNvSpPr txBox="1"/>
            <p:nvPr/>
          </p:nvSpPr>
          <p:spPr>
            <a:xfrm rot="16200000">
              <a:off x="3306769" y="4926683"/>
              <a:ext cx="2376676" cy="369332"/>
            </a:xfrm>
            <a:prstGeom prst="rect">
              <a:avLst/>
            </a:prstGeom>
            <a:noFill/>
          </p:spPr>
          <p:txBody>
            <a:bodyPr wrap="none" rtlCol="0">
              <a:spAutoFit/>
            </a:bodyPr>
            <a:lstStyle/>
            <a:p>
              <a:r>
                <a:rPr lang="en-US" dirty="0"/>
                <a:t>Height above geoid (m)</a:t>
              </a:r>
            </a:p>
          </p:txBody>
        </p:sp>
      </p:grpSp>
      <p:sp>
        <p:nvSpPr>
          <p:cNvPr id="5" name="Title 4">
            <a:extLst>
              <a:ext uri="{FF2B5EF4-FFF2-40B4-BE49-F238E27FC236}">
                <a16:creationId xmlns="" xmlns:a16="http://schemas.microsoft.com/office/drawing/2014/main" id="{57A5D0F9-4389-3F6B-2B0D-2AC2842492D3}"/>
              </a:ext>
            </a:extLst>
          </p:cNvPr>
          <p:cNvSpPr>
            <a:spLocks noGrp="1"/>
          </p:cNvSpPr>
          <p:nvPr>
            <p:ph type="title" idx="4294967295"/>
          </p:nvPr>
        </p:nvSpPr>
        <p:spPr>
          <a:xfrm>
            <a:off x="0" y="6350"/>
            <a:ext cx="5845175" cy="1325563"/>
          </a:xfrm>
        </p:spPr>
        <p:txBody>
          <a:bodyPr>
            <a:normAutofit/>
          </a:bodyPr>
          <a:lstStyle/>
          <a:p>
            <a:r>
              <a:rPr lang="en-US" sz="4000" dirty="0"/>
              <a:t>Interannual Comparisons</a:t>
            </a:r>
          </a:p>
        </p:txBody>
      </p:sp>
      <p:sp>
        <p:nvSpPr>
          <p:cNvPr id="14" name="Content Placeholder 1">
            <a:extLst>
              <a:ext uri="{FF2B5EF4-FFF2-40B4-BE49-F238E27FC236}">
                <a16:creationId xmlns="" xmlns:a16="http://schemas.microsoft.com/office/drawing/2014/main" id="{D6C6D723-C3FB-7462-EF4E-62CD3D394FE1}"/>
              </a:ext>
            </a:extLst>
          </p:cNvPr>
          <p:cNvSpPr txBox="1">
            <a:spLocks/>
          </p:cNvSpPr>
          <p:nvPr/>
        </p:nvSpPr>
        <p:spPr>
          <a:xfrm>
            <a:off x="266700" y="1028699"/>
            <a:ext cx="4914900" cy="50363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a typeface="Calibri"/>
                <a:cs typeface="Calibri"/>
              </a:rPr>
              <a:t>Comparisons of Klickitat Delta surveys between 2022 and 2024 show major changes in: </a:t>
            </a:r>
          </a:p>
          <a:p>
            <a:pPr lvl="1"/>
            <a:r>
              <a:rPr lang="en-US" sz="2000" b="1" dirty="0">
                <a:ea typeface="Calibri"/>
                <a:cs typeface="Calibri"/>
              </a:rPr>
              <a:t>channel depth, </a:t>
            </a:r>
          </a:p>
          <a:p>
            <a:pPr lvl="1"/>
            <a:r>
              <a:rPr lang="en-US" sz="2000" b="1" dirty="0">
                <a:ea typeface="Calibri"/>
                <a:cs typeface="Calibri"/>
              </a:rPr>
              <a:t>channel shape,</a:t>
            </a:r>
          </a:p>
          <a:p>
            <a:pPr lvl="1"/>
            <a:r>
              <a:rPr lang="en-US" sz="2000" b="1" dirty="0">
                <a:ea typeface="Calibri"/>
                <a:cs typeface="Calibri"/>
              </a:rPr>
              <a:t>delta bank </a:t>
            </a:r>
          </a:p>
          <a:p>
            <a:pPr lvl="1"/>
            <a:r>
              <a:rPr lang="en-US" sz="2000" b="1" dirty="0">
                <a:ea typeface="Calibri"/>
                <a:cs typeface="Calibri"/>
              </a:rPr>
              <a:t>extent of delta nose</a:t>
            </a:r>
          </a:p>
          <a:p>
            <a:pPr marL="0" indent="0">
              <a:buNone/>
            </a:pPr>
            <a:endParaRPr lang="en-US" sz="2000" dirty="0">
              <a:ea typeface="Calibri"/>
              <a:cs typeface="Calibri"/>
            </a:endParaRPr>
          </a:p>
        </p:txBody>
      </p:sp>
      <p:sp>
        <p:nvSpPr>
          <p:cNvPr id="3" name="TextBox 2">
            <a:extLst>
              <a:ext uri="{FF2B5EF4-FFF2-40B4-BE49-F238E27FC236}">
                <a16:creationId xmlns="" xmlns:a16="http://schemas.microsoft.com/office/drawing/2014/main" id="{4826F916-47D0-8A2E-DF0C-C2EA86CD48A7}"/>
              </a:ext>
            </a:extLst>
          </p:cNvPr>
          <p:cNvSpPr txBox="1"/>
          <p:nvPr/>
        </p:nvSpPr>
        <p:spPr>
          <a:xfrm>
            <a:off x="8097532" y="123903"/>
            <a:ext cx="1120820" cy="646331"/>
          </a:xfrm>
          <a:prstGeom prst="rect">
            <a:avLst/>
          </a:prstGeom>
          <a:noFill/>
        </p:spPr>
        <p:txBody>
          <a:bodyPr wrap="none" rtlCol="0">
            <a:spAutoFit/>
          </a:bodyPr>
          <a:lstStyle/>
          <a:p>
            <a:r>
              <a:rPr lang="en-US" sz="3600" dirty="0">
                <a:solidFill>
                  <a:srgbClr val="FF0000"/>
                </a:solidFill>
              </a:rPr>
              <a:t>2022</a:t>
            </a:r>
          </a:p>
        </p:txBody>
      </p:sp>
      <p:sp>
        <p:nvSpPr>
          <p:cNvPr id="6" name="Freeform: Shape 5">
            <a:extLst>
              <a:ext uri="{FF2B5EF4-FFF2-40B4-BE49-F238E27FC236}">
                <a16:creationId xmlns="" xmlns:a16="http://schemas.microsoft.com/office/drawing/2014/main" id="{CB512905-BC7C-C71A-137F-346A0B586288}"/>
              </a:ext>
            </a:extLst>
          </p:cNvPr>
          <p:cNvSpPr/>
          <p:nvPr/>
        </p:nvSpPr>
        <p:spPr>
          <a:xfrm>
            <a:off x="7261885" y="255181"/>
            <a:ext cx="3912934" cy="3370521"/>
          </a:xfrm>
          <a:custGeom>
            <a:avLst/>
            <a:gdLst>
              <a:gd name="connsiteX0" fmla="*/ 3370673 w 3912934"/>
              <a:gd name="connsiteY0" fmla="*/ 0 h 3370521"/>
              <a:gd name="connsiteX1" fmla="*/ 3296245 w 3912934"/>
              <a:gd name="connsiteY1" fmla="*/ 106326 h 3370521"/>
              <a:gd name="connsiteX2" fmla="*/ 3253715 w 3912934"/>
              <a:gd name="connsiteY2" fmla="*/ 127591 h 3370521"/>
              <a:gd name="connsiteX3" fmla="*/ 3126124 w 3912934"/>
              <a:gd name="connsiteY3" fmla="*/ 233917 h 3370521"/>
              <a:gd name="connsiteX4" fmla="*/ 3062329 w 3912934"/>
              <a:gd name="connsiteY4" fmla="*/ 308345 h 3370521"/>
              <a:gd name="connsiteX5" fmla="*/ 2977268 w 3912934"/>
              <a:gd name="connsiteY5" fmla="*/ 414670 h 3370521"/>
              <a:gd name="connsiteX6" fmla="*/ 2934738 w 3912934"/>
              <a:gd name="connsiteY6" fmla="*/ 489098 h 3370521"/>
              <a:gd name="connsiteX7" fmla="*/ 2924106 w 3912934"/>
              <a:gd name="connsiteY7" fmla="*/ 520996 h 3370521"/>
              <a:gd name="connsiteX8" fmla="*/ 2892208 w 3912934"/>
              <a:gd name="connsiteY8" fmla="*/ 584791 h 3370521"/>
              <a:gd name="connsiteX9" fmla="*/ 2860310 w 3912934"/>
              <a:gd name="connsiteY9" fmla="*/ 627321 h 3370521"/>
              <a:gd name="connsiteX10" fmla="*/ 2839045 w 3912934"/>
              <a:gd name="connsiteY10" fmla="*/ 669852 h 3370521"/>
              <a:gd name="connsiteX11" fmla="*/ 2796515 w 3912934"/>
              <a:gd name="connsiteY11" fmla="*/ 723014 h 3370521"/>
              <a:gd name="connsiteX12" fmla="*/ 2753985 w 3912934"/>
              <a:gd name="connsiteY12" fmla="*/ 797442 h 3370521"/>
              <a:gd name="connsiteX13" fmla="*/ 2732720 w 3912934"/>
              <a:gd name="connsiteY13" fmla="*/ 829340 h 3370521"/>
              <a:gd name="connsiteX14" fmla="*/ 2668924 w 3912934"/>
              <a:gd name="connsiteY14" fmla="*/ 893135 h 3370521"/>
              <a:gd name="connsiteX15" fmla="*/ 2647659 w 3912934"/>
              <a:gd name="connsiteY15" fmla="*/ 956931 h 3370521"/>
              <a:gd name="connsiteX16" fmla="*/ 2637027 w 3912934"/>
              <a:gd name="connsiteY16" fmla="*/ 988828 h 3370521"/>
              <a:gd name="connsiteX17" fmla="*/ 2583864 w 3912934"/>
              <a:gd name="connsiteY17" fmla="*/ 1063256 h 3370521"/>
              <a:gd name="connsiteX18" fmla="*/ 2509436 w 3912934"/>
              <a:gd name="connsiteY18" fmla="*/ 1190847 h 3370521"/>
              <a:gd name="connsiteX19" fmla="*/ 2488171 w 3912934"/>
              <a:gd name="connsiteY19" fmla="*/ 1254642 h 3370521"/>
              <a:gd name="connsiteX20" fmla="*/ 2466906 w 3912934"/>
              <a:gd name="connsiteY20" fmla="*/ 1339703 h 3370521"/>
              <a:gd name="connsiteX21" fmla="*/ 2424375 w 3912934"/>
              <a:gd name="connsiteY21" fmla="*/ 1414131 h 3370521"/>
              <a:gd name="connsiteX22" fmla="*/ 2403110 w 3912934"/>
              <a:gd name="connsiteY22" fmla="*/ 1488559 h 3370521"/>
              <a:gd name="connsiteX23" fmla="*/ 2381845 w 3912934"/>
              <a:gd name="connsiteY23" fmla="*/ 1531089 h 3370521"/>
              <a:gd name="connsiteX24" fmla="*/ 2360580 w 3912934"/>
              <a:gd name="connsiteY24" fmla="*/ 1669312 h 3370521"/>
              <a:gd name="connsiteX25" fmla="*/ 2318050 w 3912934"/>
              <a:gd name="connsiteY25" fmla="*/ 2158410 h 3370521"/>
              <a:gd name="connsiteX26" fmla="*/ 2275520 w 3912934"/>
              <a:gd name="connsiteY26" fmla="*/ 2179675 h 3370521"/>
              <a:gd name="connsiteX27" fmla="*/ 2190459 w 3912934"/>
              <a:gd name="connsiteY27" fmla="*/ 2254103 h 3370521"/>
              <a:gd name="connsiteX28" fmla="*/ 1935278 w 3912934"/>
              <a:gd name="connsiteY28" fmla="*/ 2360428 h 3370521"/>
              <a:gd name="connsiteX29" fmla="*/ 1775789 w 3912934"/>
              <a:gd name="connsiteY29" fmla="*/ 2402959 h 3370521"/>
              <a:gd name="connsiteX30" fmla="*/ 1371752 w 3912934"/>
              <a:gd name="connsiteY30" fmla="*/ 2434856 h 3370521"/>
              <a:gd name="connsiteX31" fmla="*/ 1095306 w 3912934"/>
              <a:gd name="connsiteY31" fmla="*/ 2466754 h 3370521"/>
              <a:gd name="connsiteX32" fmla="*/ 1052775 w 3912934"/>
              <a:gd name="connsiteY32" fmla="*/ 2488019 h 3370521"/>
              <a:gd name="connsiteX33" fmla="*/ 967715 w 3912934"/>
              <a:gd name="connsiteY33" fmla="*/ 2509284 h 3370521"/>
              <a:gd name="connsiteX34" fmla="*/ 861389 w 3912934"/>
              <a:gd name="connsiteY34" fmla="*/ 2530549 h 3370521"/>
              <a:gd name="connsiteX35" fmla="*/ 829492 w 3912934"/>
              <a:gd name="connsiteY35" fmla="*/ 2541182 h 3370521"/>
              <a:gd name="connsiteX36" fmla="*/ 712534 w 3912934"/>
              <a:gd name="connsiteY36" fmla="*/ 2573079 h 3370521"/>
              <a:gd name="connsiteX37" fmla="*/ 606208 w 3912934"/>
              <a:gd name="connsiteY37" fmla="*/ 2615610 h 3370521"/>
              <a:gd name="connsiteX38" fmla="*/ 404189 w 3912934"/>
              <a:gd name="connsiteY38" fmla="*/ 2636875 h 3370521"/>
              <a:gd name="connsiteX39" fmla="*/ 361659 w 3912934"/>
              <a:gd name="connsiteY39" fmla="*/ 2647507 h 3370521"/>
              <a:gd name="connsiteX40" fmla="*/ 297864 w 3912934"/>
              <a:gd name="connsiteY40" fmla="*/ 2679405 h 3370521"/>
              <a:gd name="connsiteX41" fmla="*/ 159641 w 3912934"/>
              <a:gd name="connsiteY41" fmla="*/ 2690038 h 3370521"/>
              <a:gd name="connsiteX42" fmla="*/ 10785 w 3912934"/>
              <a:gd name="connsiteY42" fmla="*/ 2711303 h 3370521"/>
              <a:gd name="connsiteX43" fmla="*/ 152 w 3912934"/>
              <a:gd name="connsiteY43" fmla="*/ 2743200 h 3370521"/>
              <a:gd name="connsiteX44" fmla="*/ 21417 w 3912934"/>
              <a:gd name="connsiteY44" fmla="*/ 2796363 h 3370521"/>
              <a:gd name="connsiteX45" fmla="*/ 138375 w 3912934"/>
              <a:gd name="connsiteY45" fmla="*/ 2923954 h 3370521"/>
              <a:gd name="connsiteX46" fmla="*/ 223436 w 3912934"/>
              <a:gd name="connsiteY46" fmla="*/ 3040912 h 3370521"/>
              <a:gd name="connsiteX47" fmla="*/ 319129 w 3912934"/>
              <a:gd name="connsiteY47" fmla="*/ 3104707 h 3370521"/>
              <a:gd name="connsiteX48" fmla="*/ 393557 w 3912934"/>
              <a:gd name="connsiteY48" fmla="*/ 3147238 h 3370521"/>
              <a:gd name="connsiteX49" fmla="*/ 478617 w 3912934"/>
              <a:gd name="connsiteY49" fmla="*/ 3189768 h 3370521"/>
              <a:gd name="connsiteX50" fmla="*/ 616841 w 3912934"/>
              <a:gd name="connsiteY50" fmla="*/ 3285461 h 3370521"/>
              <a:gd name="connsiteX51" fmla="*/ 670003 w 3912934"/>
              <a:gd name="connsiteY51" fmla="*/ 3296093 h 3370521"/>
              <a:gd name="connsiteX52" fmla="*/ 733799 w 3912934"/>
              <a:gd name="connsiteY52" fmla="*/ 3327991 h 3370521"/>
              <a:gd name="connsiteX53" fmla="*/ 818859 w 3912934"/>
              <a:gd name="connsiteY53" fmla="*/ 3370521 h 3370521"/>
              <a:gd name="connsiteX54" fmla="*/ 893287 w 3912934"/>
              <a:gd name="connsiteY54" fmla="*/ 3359889 h 3370521"/>
              <a:gd name="connsiteX55" fmla="*/ 946450 w 3912934"/>
              <a:gd name="connsiteY55" fmla="*/ 3296093 h 3370521"/>
              <a:gd name="connsiteX56" fmla="*/ 1052775 w 3912934"/>
              <a:gd name="connsiteY56" fmla="*/ 3285461 h 3370521"/>
              <a:gd name="connsiteX57" fmla="*/ 1148468 w 3912934"/>
              <a:gd name="connsiteY57" fmla="*/ 3264196 h 3370521"/>
              <a:gd name="connsiteX58" fmla="*/ 1201631 w 3912934"/>
              <a:gd name="connsiteY58" fmla="*/ 3232298 h 3370521"/>
              <a:gd name="connsiteX59" fmla="*/ 1265427 w 3912934"/>
              <a:gd name="connsiteY59" fmla="*/ 3211033 h 3370521"/>
              <a:gd name="connsiteX60" fmla="*/ 1414282 w 3912934"/>
              <a:gd name="connsiteY60" fmla="*/ 3179135 h 3370521"/>
              <a:gd name="connsiteX61" fmla="*/ 1499343 w 3912934"/>
              <a:gd name="connsiteY61" fmla="*/ 3168503 h 3370521"/>
              <a:gd name="connsiteX62" fmla="*/ 1743892 w 3912934"/>
              <a:gd name="connsiteY62" fmla="*/ 3136605 h 3370521"/>
              <a:gd name="connsiteX63" fmla="*/ 1786422 w 3912934"/>
              <a:gd name="connsiteY63" fmla="*/ 3125972 h 3370521"/>
              <a:gd name="connsiteX64" fmla="*/ 1935278 w 3912934"/>
              <a:gd name="connsiteY64" fmla="*/ 3094075 h 3370521"/>
              <a:gd name="connsiteX65" fmla="*/ 2062868 w 3912934"/>
              <a:gd name="connsiteY65" fmla="*/ 2998382 h 3370521"/>
              <a:gd name="connsiteX66" fmla="*/ 2094766 w 3912934"/>
              <a:gd name="connsiteY66" fmla="*/ 2966484 h 3370521"/>
              <a:gd name="connsiteX67" fmla="*/ 2169194 w 3912934"/>
              <a:gd name="connsiteY67" fmla="*/ 2923954 h 3370521"/>
              <a:gd name="connsiteX68" fmla="*/ 2232989 w 3912934"/>
              <a:gd name="connsiteY68" fmla="*/ 2870791 h 3370521"/>
              <a:gd name="connsiteX69" fmla="*/ 2349948 w 3912934"/>
              <a:gd name="connsiteY69" fmla="*/ 2785731 h 3370521"/>
              <a:gd name="connsiteX70" fmla="*/ 2371213 w 3912934"/>
              <a:gd name="connsiteY70" fmla="*/ 2753833 h 3370521"/>
              <a:gd name="connsiteX71" fmla="*/ 2435008 w 3912934"/>
              <a:gd name="connsiteY71" fmla="*/ 2679405 h 3370521"/>
              <a:gd name="connsiteX72" fmla="*/ 2456273 w 3912934"/>
              <a:gd name="connsiteY72" fmla="*/ 2604977 h 3370521"/>
              <a:gd name="connsiteX73" fmla="*/ 2466906 w 3912934"/>
              <a:gd name="connsiteY73" fmla="*/ 2541182 h 3370521"/>
              <a:gd name="connsiteX74" fmla="*/ 2509436 w 3912934"/>
              <a:gd name="connsiteY74" fmla="*/ 2477386 h 3370521"/>
              <a:gd name="connsiteX75" fmla="*/ 2541334 w 3912934"/>
              <a:gd name="connsiteY75" fmla="*/ 2371061 h 3370521"/>
              <a:gd name="connsiteX76" fmla="*/ 2562599 w 3912934"/>
              <a:gd name="connsiteY76" fmla="*/ 2307266 h 3370521"/>
              <a:gd name="connsiteX77" fmla="*/ 2573231 w 3912934"/>
              <a:gd name="connsiteY77" fmla="*/ 2264735 h 3370521"/>
              <a:gd name="connsiteX78" fmla="*/ 2594496 w 3912934"/>
              <a:gd name="connsiteY78" fmla="*/ 2200940 h 3370521"/>
              <a:gd name="connsiteX79" fmla="*/ 2615762 w 3912934"/>
              <a:gd name="connsiteY79" fmla="*/ 2073349 h 3370521"/>
              <a:gd name="connsiteX80" fmla="*/ 2637027 w 3912934"/>
              <a:gd name="connsiteY80" fmla="*/ 2009554 h 3370521"/>
              <a:gd name="connsiteX81" fmla="*/ 2658292 w 3912934"/>
              <a:gd name="connsiteY81" fmla="*/ 1935126 h 3370521"/>
              <a:gd name="connsiteX82" fmla="*/ 2690189 w 3912934"/>
              <a:gd name="connsiteY82" fmla="*/ 1765005 h 3370521"/>
              <a:gd name="connsiteX83" fmla="*/ 2700822 w 3912934"/>
              <a:gd name="connsiteY83" fmla="*/ 1711842 h 3370521"/>
              <a:gd name="connsiteX84" fmla="*/ 2722087 w 3912934"/>
              <a:gd name="connsiteY84" fmla="*/ 1658679 h 3370521"/>
              <a:gd name="connsiteX85" fmla="*/ 2732720 w 3912934"/>
              <a:gd name="connsiteY85" fmla="*/ 1180214 h 3370521"/>
              <a:gd name="connsiteX86" fmla="*/ 2764617 w 3912934"/>
              <a:gd name="connsiteY86" fmla="*/ 1127052 h 3370521"/>
              <a:gd name="connsiteX87" fmla="*/ 2807148 w 3912934"/>
              <a:gd name="connsiteY87" fmla="*/ 1052624 h 3370521"/>
              <a:gd name="connsiteX88" fmla="*/ 2849678 w 3912934"/>
              <a:gd name="connsiteY88" fmla="*/ 978196 h 3370521"/>
              <a:gd name="connsiteX89" fmla="*/ 2860310 w 3912934"/>
              <a:gd name="connsiteY89" fmla="*/ 935666 h 3370521"/>
              <a:gd name="connsiteX90" fmla="*/ 2902841 w 3912934"/>
              <a:gd name="connsiteY90" fmla="*/ 893135 h 3370521"/>
              <a:gd name="connsiteX91" fmla="*/ 3009166 w 3912934"/>
              <a:gd name="connsiteY91" fmla="*/ 776177 h 3370521"/>
              <a:gd name="connsiteX92" fmla="*/ 3051696 w 3912934"/>
              <a:gd name="connsiteY92" fmla="*/ 754912 h 3370521"/>
              <a:gd name="connsiteX93" fmla="*/ 3083594 w 3912934"/>
              <a:gd name="connsiteY93" fmla="*/ 723014 h 3370521"/>
              <a:gd name="connsiteX94" fmla="*/ 3179287 w 3912934"/>
              <a:gd name="connsiteY94" fmla="*/ 669852 h 3370521"/>
              <a:gd name="connsiteX95" fmla="*/ 3264348 w 3912934"/>
              <a:gd name="connsiteY95" fmla="*/ 659219 h 3370521"/>
              <a:gd name="connsiteX96" fmla="*/ 3402571 w 3912934"/>
              <a:gd name="connsiteY96" fmla="*/ 616689 h 3370521"/>
              <a:gd name="connsiteX97" fmla="*/ 3498264 w 3912934"/>
              <a:gd name="connsiteY97" fmla="*/ 606056 h 3370521"/>
              <a:gd name="connsiteX98" fmla="*/ 3530162 w 3912934"/>
              <a:gd name="connsiteY98" fmla="*/ 584791 h 3370521"/>
              <a:gd name="connsiteX99" fmla="*/ 3562059 w 3912934"/>
              <a:gd name="connsiteY99" fmla="*/ 574159 h 3370521"/>
              <a:gd name="connsiteX100" fmla="*/ 3668385 w 3912934"/>
              <a:gd name="connsiteY100" fmla="*/ 510363 h 3370521"/>
              <a:gd name="connsiteX101" fmla="*/ 3742813 w 3912934"/>
              <a:gd name="connsiteY101" fmla="*/ 489098 h 3370521"/>
              <a:gd name="connsiteX102" fmla="*/ 3764078 w 3912934"/>
              <a:gd name="connsiteY102" fmla="*/ 446568 h 3370521"/>
              <a:gd name="connsiteX103" fmla="*/ 3838506 w 3912934"/>
              <a:gd name="connsiteY103" fmla="*/ 372140 h 3370521"/>
              <a:gd name="connsiteX104" fmla="*/ 3912934 w 3912934"/>
              <a:gd name="connsiteY104" fmla="*/ 255182 h 337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912934" h="3370521">
                <a:moveTo>
                  <a:pt x="3370673" y="0"/>
                </a:moveTo>
                <a:cubicBezTo>
                  <a:pt x="3351014" y="32764"/>
                  <a:pt x="3325423" y="80795"/>
                  <a:pt x="3296245" y="106326"/>
                </a:cubicBezTo>
                <a:cubicBezTo>
                  <a:pt x="3284317" y="116763"/>
                  <a:pt x="3266395" y="118081"/>
                  <a:pt x="3253715" y="127591"/>
                </a:cubicBezTo>
                <a:cubicBezTo>
                  <a:pt x="3209425" y="160808"/>
                  <a:pt x="3165271" y="194770"/>
                  <a:pt x="3126124" y="233917"/>
                </a:cubicBezTo>
                <a:cubicBezTo>
                  <a:pt x="3064334" y="295707"/>
                  <a:pt x="3123711" y="233323"/>
                  <a:pt x="3062329" y="308345"/>
                </a:cubicBezTo>
                <a:cubicBezTo>
                  <a:pt x="2975791" y="414113"/>
                  <a:pt x="3022301" y="347122"/>
                  <a:pt x="2977268" y="414670"/>
                </a:cubicBezTo>
                <a:cubicBezTo>
                  <a:pt x="2952891" y="487807"/>
                  <a:pt x="2986234" y="398979"/>
                  <a:pt x="2934738" y="489098"/>
                </a:cubicBezTo>
                <a:cubicBezTo>
                  <a:pt x="2929177" y="498829"/>
                  <a:pt x="2928658" y="510754"/>
                  <a:pt x="2924106" y="520996"/>
                </a:cubicBezTo>
                <a:cubicBezTo>
                  <a:pt x="2914450" y="542722"/>
                  <a:pt x="2904440" y="564404"/>
                  <a:pt x="2892208" y="584791"/>
                </a:cubicBezTo>
                <a:cubicBezTo>
                  <a:pt x="2883091" y="599987"/>
                  <a:pt x="2869702" y="612294"/>
                  <a:pt x="2860310" y="627321"/>
                </a:cubicBezTo>
                <a:cubicBezTo>
                  <a:pt x="2851909" y="640762"/>
                  <a:pt x="2847837" y="656664"/>
                  <a:pt x="2839045" y="669852"/>
                </a:cubicBezTo>
                <a:cubicBezTo>
                  <a:pt x="2826457" y="688734"/>
                  <a:pt x="2809103" y="704132"/>
                  <a:pt x="2796515" y="723014"/>
                </a:cubicBezTo>
                <a:cubicBezTo>
                  <a:pt x="2780665" y="746789"/>
                  <a:pt x="2768686" y="772940"/>
                  <a:pt x="2753985" y="797442"/>
                </a:cubicBezTo>
                <a:cubicBezTo>
                  <a:pt x="2747410" y="808400"/>
                  <a:pt x="2741210" y="819789"/>
                  <a:pt x="2732720" y="829340"/>
                </a:cubicBezTo>
                <a:cubicBezTo>
                  <a:pt x="2712740" y="851817"/>
                  <a:pt x="2668924" y="893135"/>
                  <a:pt x="2668924" y="893135"/>
                </a:cubicBezTo>
                <a:lnTo>
                  <a:pt x="2647659" y="956931"/>
                </a:lnTo>
                <a:cubicBezTo>
                  <a:pt x="2644115" y="967563"/>
                  <a:pt x="2643751" y="979862"/>
                  <a:pt x="2637027" y="988828"/>
                </a:cubicBezTo>
                <a:cubicBezTo>
                  <a:pt x="2626213" y="1003247"/>
                  <a:pt x="2594227" y="1044257"/>
                  <a:pt x="2583864" y="1063256"/>
                </a:cubicBezTo>
                <a:cubicBezTo>
                  <a:pt x="2516590" y="1186592"/>
                  <a:pt x="2569756" y="1110421"/>
                  <a:pt x="2509436" y="1190847"/>
                </a:cubicBezTo>
                <a:cubicBezTo>
                  <a:pt x="2502348" y="1212112"/>
                  <a:pt x="2494329" y="1233089"/>
                  <a:pt x="2488171" y="1254642"/>
                </a:cubicBezTo>
                <a:cubicBezTo>
                  <a:pt x="2480142" y="1282744"/>
                  <a:pt x="2481406" y="1314328"/>
                  <a:pt x="2466906" y="1339703"/>
                </a:cubicBezTo>
                <a:lnTo>
                  <a:pt x="2424375" y="1414131"/>
                </a:lnTo>
                <a:cubicBezTo>
                  <a:pt x="2417287" y="1438940"/>
                  <a:pt x="2411928" y="1464310"/>
                  <a:pt x="2403110" y="1488559"/>
                </a:cubicBezTo>
                <a:cubicBezTo>
                  <a:pt x="2397693" y="1503455"/>
                  <a:pt x="2386399" y="1515907"/>
                  <a:pt x="2381845" y="1531089"/>
                </a:cubicBezTo>
                <a:cubicBezTo>
                  <a:pt x="2378338" y="1542778"/>
                  <a:pt x="2361189" y="1662852"/>
                  <a:pt x="2360580" y="1669312"/>
                </a:cubicBezTo>
                <a:cubicBezTo>
                  <a:pt x="2345210" y="1832236"/>
                  <a:pt x="2344953" y="1996989"/>
                  <a:pt x="2318050" y="2158410"/>
                </a:cubicBezTo>
                <a:cubicBezTo>
                  <a:pt x="2315444" y="2174044"/>
                  <a:pt x="2288200" y="2170165"/>
                  <a:pt x="2275520" y="2179675"/>
                </a:cubicBezTo>
                <a:cubicBezTo>
                  <a:pt x="2245380" y="2202280"/>
                  <a:pt x="2219618" y="2230246"/>
                  <a:pt x="2190459" y="2254103"/>
                </a:cubicBezTo>
                <a:cubicBezTo>
                  <a:pt x="2125853" y="2306962"/>
                  <a:pt x="1961331" y="2349263"/>
                  <a:pt x="1935278" y="2360428"/>
                </a:cubicBezTo>
                <a:cubicBezTo>
                  <a:pt x="1834586" y="2403582"/>
                  <a:pt x="1887633" y="2388978"/>
                  <a:pt x="1775789" y="2402959"/>
                </a:cubicBezTo>
                <a:cubicBezTo>
                  <a:pt x="1594127" y="2463513"/>
                  <a:pt x="1786136" y="2406278"/>
                  <a:pt x="1371752" y="2434856"/>
                </a:cubicBezTo>
                <a:cubicBezTo>
                  <a:pt x="1279212" y="2441238"/>
                  <a:pt x="1187455" y="2456121"/>
                  <a:pt x="1095306" y="2466754"/>
                </a:cubicBezTo>
                <a:cubicBezTo>
                  <a:pt x="1081129" y="2473842"/>
                  <a:pt x="1067812" y="2483007"/>
                  <a:pt x="1052775" y="2488019"/>
                </a:cubicBezTo>
                <a:cubicBezTo>
                  <a:pt x="1025049" y="2497261"/>
                  <a:pt x="995911" y="2501594"/>
                  <a:pt x="967715" y="2509284"/>
                </a:cubicBezTo>
                <a:cubicBezTo>
                  <a:pt x="886060" y="2531554"/>
                  <a:pt x="1005008" y="2510033"/>
                  <a:pt x="861389" y="2530549"/>
                </a:cubicBezTo>
                <a:cubicBezTo>
                  <a:pt x="850757" y="2534093"/>
                  <a:pt x="840268" y="2538103"/>
                  <a:pt x="829492" y="2541182"/>
                </a:cubicBezTo>
                <a:cubicBezTo>
                  <a:pt x="790637" y="2552283"/>
                  <a:pt x="750870" y="2560300"/>
                  <a:pt x="712534" y="2573079"/>
                </a:cubicBezTo>
                <a:cubicBezTo>
                  <a:pt x="618083" y="2604563"/>
                  <a:pt x="730111" y="2589060"/>
                  <a:pt x="606208" y="2615610"/>
                </a:cubicBezTo>
                <a:cubicBezTo>
                  <a:pt x="571978" y="2622945"/>
                  <a:pt x="426747" y="2634824"/>
                  <a:pt x="404189" y="2636875"/>
                </a:cubicBezTo>
                <a:cubicBezTo>
                  <a:pt x="390012" y="2640419"/>
                  <a:pt x="375090" y="2641751"/>
                  <a:pt x="361659" y="2647507"/>
                </a:cubicBezTo>
                <a:cubicBezTo>
                  <a:pt x="322548" y="2664269"/>
                  <a:pt x="340033" y="2674134"/>
                  <a:pt x="297864" y="2679405"/>
                </a:cubicBezTo>
                <a:cubicBezTo>
                  <a:pt x="252010" y="2685137"/>
                  <a:pt x="205569" y="2684935"/>
                  <a:pt x="159641" y="2690038"/>
                </a:cubicBezTo>
                <a:cubicBezTo>
                  <a:pt x="109825" y="2695573"/>
                  <a:pt x="60404" y="2704215"/>
                  <a:pt x="10785" y="2711303"/>
                </a:cubicBezTo>
                <a:cubicBezTo>
                  <a:pt x="7241" y="2721935"/>
                  <a:pt x="-1238" y="2732079"/>
                  <a:pt x="152" y="2743200"/>
                </a:cubicBezTo>
                <a:cubicBezTo>
                  <a:pt x="2519" y="2762139"/>
                  <a:pt x="12882" y="2779292"/>
                  <a:pt x="21417" y="2796363"/>
                </a:cubicBezTo>
                <a:cubicBezTo>
                  <a:pt x="44561" y="2842652"/>
                  <a:pt x="115343" y="2900922"/>
                  <a:pt x="138375" y="2923954"/>
                </a:cubicBezTo>
                <a:cubicBezTo>
                  <a:pt x="288564" y="3074142"/>
                  <a:pt x="46320" y="2824437"/>
                  <a:pt x="223436" y="3040912"/>
                </a:cubicBezTo>
                <a:cubicBezTo>
                  <a:pt x="254128" y="3078425"/>
                  <a:pt x="280639" y="3083712"/>
                  <a:pt x="319129" y="3104707"/>
                </a:cubicBezTo>
                <a:cubicBezTo>
                  <a:pt x="344214" y="3118390"/>
                  <a:pt x="368344" y="3133791"/>
                  <a:pt x="393557" y="3147238"/>
                </a:cubicBezTo>
                <a:cubicBezTo>
                  <a:pt x="421528" y="3162156"/>
                  <a:pt x="450788" y="3174588"/>
                  <a:pt x="478617" y="3189768"/>
                </a:cubicBezTo>
                <a:cubicBezTo>
                  <a:pt x="528164" y="3216794"/>
                  <a:pt x="563490" y="3264121"/>
                  <a:pt x="616841" y="3285461"/>
                </a:cubicBezTo>
                <a:cubicBezTo>
                  <a:pt x="633620" y="3292173"/>
                  <a:pt x="652282" y="3292549"/>
                  <a:pt x="670003" y="3296093"/>
                </a:cubicBezTo>
                <a:cubicBezTo>
                  <a:pt x="739908" y="3342698"/>
                  <a:pt x="664623" y="3296548"/>
                  <a:pt x="733799" y="3327991"/>
                </a:cubicBezTo>
                <a:cubicBezTo>
                  <a:pt x="762658" y="3341108"/>
                  <a:pt x="790506" y="3356344"/>
                  <a:pt x="818859" y="3370521"/>
                </a:cubicBezTo>
                <a:cubicBezTo>
                  <a:pt x="843668" y="3366977"/>
                  <a:pt x="870386" y="3370067"/>
                  <a:pt x="893287" y="3359889"/>
                </a:cubicBezTo>
                <a:cubicBezTo>
                  <a:pt x="975310" y="3323435"/>
                  <a:pt x="843837" y="3327666"/>
                  <a:pt x="946450" y="3296093"/>
                </a:cubicBezTo>
                <a:cubicBezTo>
                  <a:pt x="980493" y="3285618"/>
                  <a:pt x="1017333" y="3289005"/>
                  <a:pt x="1052775" y="3285461"/>
                </a:cubicBezTo>
                <a:cubicBezTo>
                  <a:pt x="1084673" y="3278373"/>
                  <a:pt x="1117696" y="3275186"/>
                  <a:pt x="1148468" y="3264196"/>
                </a:cubicBezTo>
                <a:cubicBezTo>
                  <a:pt x="1167930" y="3257245"/>
                  <a:pt x="1182817" y="3240850"/>
                  <a:pt x="1201631" y="3232298"/>
                </a:cubicBezTo>
                <a:cubicBezTo>
                  <a:pt x="1222037" y="3223022"/>
                  <a:pt x="1243957" y="3217474"/>
                  <a:pt x="1265427" y="3211033"/>
                </a:cubicBezTo>
                <a:cubicBezTo>
                  <a:pt x="1301734" y="3200141"/>
                  <a:pt x="1395746" y="3182224"/>
                  <a:pt x="1414282" y="3179135"/>
                </a:cubicBezTo>
                <a:cubicBezTo>
                  <a:pt x="1442468" y="3174438"/>
                  <a:pt x="1471085" y="3172742"/>
                  <a:pt x="1499343" y="3168503"/>
                </a:cubicBezTo>
                <a:cubicBezTo>
                  <a:pt x="1712440" y="3136539"/>
                  <a:pt x="1541420" y="3155012"/>
                  <a:pt x="1743892" y="3136605"/>
                </a:cubicBezTo>
                <a:lnTo>
                  <a:pt x="1786422" y="3125972"/>
                </a:lnTo>
                <a:cubicBezTo>
                  <a:pt x="1868275" y="3107083"/>
                  <a:pt x="1867485" y="3107633"/>
                  <a:pt x="1935278" y="3094075"/>
                </a:cubicBezTo>
                <a:cubicBezTo>
                  <a:pt x="2024400" y="3004953"/>
                  <a:pt x="1922533" y="3100445"/>
                  <a:pt x="2062868" y="2998382"/>
                </a:cubicBezTo>
                <a:cubicBezTo>
                  <a:pt x="2075029" y="2989538"/>
                  <a:pt x="2083349" y="2976270"/>
                  <a:pt x="2094766" y="2966484"/>
                </a:cubicBezTo>
                <a:cubicBezTo>
                  <a:pt x="2135730" y="2931372"/>
                  <a:pt x="2127146" y="2937969"/>
                  <a:pt x="2169194" y="2923954"/>
                </a:cubicBezTo>
                <a:cubicBezTo>
                  <a:pt x="2190459" y="2906233"/>
                  <a:pt x="2210602" y="2887072"/>
                  <a:pt x="2232989" y="2870791"/>
                </a:cubicBezTo>
                <a:cubicBezTo>
                  <a:pt x="2309423" y="2815202"/>
                  <a:pt x="2270899" y="2864779"/>
                  <a:pt x="2349948" y="2785731"/>
                </a:cubicBezTo>
                <a:cubicBezTo>
                  <a:pt x="2358984" y="2776695"/>
                  <a:pt x="2363786" y="2764232"/>
                  <a:pt x="2371213" y="2753833"/>
                </a:cubicBezTo>
                <a:cubicBezTo>
                  <a:pt x="2405312" y="2706093"/>
                  <a:pt x="2396366" y="2718047"/>
                  <a:pt x="2435008" y="2679405"/>
                </a:cubicBezTo>
                <a:cubicBezTo>
                  <a:pt x="2442096" y="2654596"/>
                  <a:pt x="2450471" y="2630118"/>
                  <a:pt x="2456273" y="2604977"/>
                </a:cubicBezTo>
                <a:cubicBezTo>
                  <a:pt x="2461121" y="2583971"/>
                  <a:pt x="2458614" y="2561082"/>
                  <a:pt x="2466906" y="2541182"/>
                </a:cubicBezTo>
                <a:cubicBezTo>
                  <a:pt x="2476736" y="2517590"/>
                  <a:pt x="2497198" y="2499823"/>
                  <a:pt x="2509436" y="2477386"/>
                </a:cubicBezTo>
                <a:cubicBezTo>
                  <a:pt x="2538281" y="2424504"/>
                  <a:pt x="2526136" y="2426786"/>
                  <a:pt x="2541334" y="2371061"/>
                </a:cubicBezTo>
                <a:cubicBezTo>
                  <a:pt x="2547232" y="2349436"/>
                  <a:pt x="2557163" y="2329012"/>
                  <a:pt x="2562599" y="2307266"/>
                </a:cubicBezTo>
                <a:cubicBezTo>
                  <a:pt x="2566143" y="2293089"/>
                  <a:pt x="2569032" y="2278732"/>
                  <a:pt x="2573231" y="2264735"/>
                </a:cubicBezTo>
                <a:cubicBezTo>
                  <a:pt x="2579672" y="2243265"/>
                  <a:pt x="2588598" y="2222565"/>
                  <a:pt x="2594496" y="2200940"/>
                </a:cubicBezTo>
                <a:cubicBezTo>
                  <a:pt x="2616991" y="2118460"/>
                  <a:pt x="2592940" y="2172244"/>
                  <a:pt x="2615762" y="2073349"/>
                </a:cubicBezTo>
                <a:cubicBezTo>
                  <a:pt x="2620802" y="2051508"/>
                  <a:pt x="2630435" y="2030978"/>
                  <a:pt x="2637027" y="2009554"/>
                </a:cubicBezTo>
                <a:cubicBezTo>
                  <a:pt x="2644615" y="1984893"/>
                  <a:pt x="2652811" y="1960339"/>
                  <a:pt x="2658292" y="1935126"/>
                </a:cubicBezTo>
                <a:cubicBezTo>
                  <a:pt x="2670548" y="1878748"/>
                  <a:pt x="2679394" y="1821681"/>
                  <a:pt x="2690189" y="1765005"/>
                </a:cubicBezTo>
                <a:cubicBezTo>
                  <a:pt x="2693570" y="1747252"/>
                  <a:pt x="2694110" y="1728621"/>
                  <a:pt x="2700822" y="1711842"/>
                </a:cubicBezTo>
                <a:lnTo>
                  <a:pt x="2722087" y="1658679"/>
                </a:lnTo>
                <a:cubicBezTo>
                  <a:pt x="2715278" y="1481638"/>
                  <a:pt x="2697083" y="1351272"/>
                  <a:pt x="2732720" y="1180214"/>
                </a:cubicBezTo>
                <a:cubicBezTo>
                  <a:pt x="2736935" y="1159983"/>
                  <a:pt x="2755375" y="1145536"/>
                  <a:pt x="2764617" y="1127052"/>
                </a:cubicBezTo>
                <a:cubicBezTo>
                  <a:pt x="2802098" y="1052089"/>
                  <a:pt x="2765824" y="1093946"/>
                  <a:pt x="2807148" y="1052624"/>
                </a:cubicBezTo>
                <a:cubicBezTo>
                  <a:pt x="2839666" y="955064"/>
                  <a:pt x="2785311" y="1106930"/>
                  <a:pt x="2849678" y="978196"/>
                </a:cubicBezTo>
                <a:cubicBezTo>
                  <a:pt x="2856213" y="965126"/>
                  <a:pt x="2852565" y="948058"/>
                  <a:pt x="2860310" y="935666"/>
                </a:cubicBezTo>
                <a:cubicBezTo>
                  <a:pt x="2870936" y="918664"/>
                  <a:pt x="2889793" y="908358"/>
                  <a:pt x="2902841" y="893135"/>
                </a:cubicBezTo>
                <a:cubicBezTo>
                  <a:pt x="2945611" y="843237"/>
                  <a:pt x="2917385" y="822067"/>
                  <a:pt x="3009166" y="776177"/>
                </a:cubicBezTo>
                <a:cubicBezTo>
                  <a:pt x="3023343" y="769089"/>
                  <a:pt x="3038798" y="764125"/>
                  <a:pt x="3051696" y="754912"/>
                </a:cubicBezTo>
                <a:cubicBezTo>
                  <a:pt x="3063932" y="746172"/>
                  <a:pt x="3072042" y="732640"/>
                  <a:pt x="3083594" y="723014"/>
                </a:cubicBezTo>
                <a:cubicBezTo>
                  <a:pt x="3103724" y="706239"/>
                  <a:pt x="3162762" y="674573"/>
                  <a:pt x="3179287" y="669852"/>
                </a:cubicBezTo>
                <a:cubicBezTo>
                  <a:pt x="3206762" y="662002"/>
                  <a:pt x="3235994" y="662763"/>
                  <a:pt x="3264348" y="659219"/>
                </a:cubicBezTo>
                <a:cubicBezTo>
                  <a:pt x="3310422" y="645042"/>
                  <a:pt x="3355564" y="627373"/>
                  <a:pt x="3402571" y="616689"/>
                </a:cubicBezTo>
                <a:cubicBezTo>
                  <a:pt x="3433867" y="609576"/>
                  <a:pt x="3467128" y="613840"/>
                  <a:pt x="3498264" y="606056"/>
                </a:cubicBezTo>
                <a:cubicBezTo>
                  <a:pt x="3510661" y="602957"/>
                  <a:pt x="3518732" y="590506"/>
                  <a:pt x="3530162" y="584791"/>
                </a:cubicBezTo>
                <a:cubicBezTo>
                  <a:pt x="3540186" y="579779"/>
                  <a:pt x="3552191" y="579472"/>
                  <a:pt x="3562059" y="574159"/>
                </a:cubicBezTo>
                <a:cubicBezTo>
                  <a:pt x="3598451" y="554563"/>
                  <a:pt x="3630987" y="527962"/>
                  <a:pt x="3668385" y="510363"/>
                </a:cubicBezTo>
                <a:cubicBezTo>
                  <a:pt x="3691731" y="499377"/>
                  <a:pt x="3718004" y="496186"/>
                  <a:pt x="3742813" y="489098"/>
                </a:cubicBezTo>
                <a:cubicBezTo>
                  <a:pt x="3749901" y="474921"/>
                  <a:pt x="3754041" y="458835"/>
                  <a:pt x="3764078" y="446568"/>
                </a:cubicBezTo>
                <a:cubicBezTo>
                  <a:pt x="3786296" y="419413"/>
                  <a:pt x="3821099" y="402603"/>
                  <a:pt x="3838506" y="372140"/>
                </a:cubicBezTo>
                <a:cubicBezTo>
                  <a:pt x="3889828" y="282326"/>
                  <a:pt x="3863891" y="320571"/>
                  <a:pt x="3912934" y="255182"/>
                </a:cubicBezTo>
              </a:path>
            </a:pathLst>
          </a:cu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 xmlns:a16="http://schemas.microsoft.com/office/drawing/2014/main" id="{0BAF07C3-676C-300D-0DAB-65497F865511}"/>
              </a:ext>
            </a:extLst>
          </p:cNvPr>
          <p:cNvSpPr/>
          <p:nvPr/>
        </p:nvSpPr>
        <p:spPr>
          <a:xfrm>
            <a:off x="5943600" y="2264735"/>
            <a:ext cx="4391247" cy="2732567"/>
          </a:xfrm>
          <a:custGeom>
            <a:avLst/>
            <a:gdLst>
              <a:gd name="connsiteX0" fmla="*/ 0 w 4391247"/>
              <a:gd name="connsiteY0" fmla="*/ 0 h 2732567"/>
              <a:gd name="connsiteX1" fmla="*/ 74428 w 4391247"/>
              <a:gd name="connsiteY1" fmla="*/ 10632 h 2732567"/>
              <a:gd name="connsiteX2" fmla="*/ 138223 w 4391247"/>
              <a:gd name="connsiteY2" fmla="*/ 63795 h 2732567"/>
              <a:gd name="connsiteX3" fmla="*/ 297712 w 4391247"/>
              <a:gd name="connsiteY3" fmla="*/ 170121 h 2732567"/>
              <a:gd name="connsiteX4" fmla="*/ 361507 w 4391247"/>
              <a:gd name="connsiteY4" fmla="*/ 244549 h 2732567"/>
              <a:gd name="connsiteX5" fmla="*/ 435935 w 4391247"/>
              <a:gd name="connsiteY5" fmla="*/ 265814 h 2732567"/>
              <a:gd name="connsiteX6" fmla="*/ 531628 w 4391247"/>
              <a:gd name="connsiteY6" fmla="*/ 329609 h 2732567"/>
              <a:gd name="connsiteX7" fmla="*/ 563526 w 4391247"/>
              <a:gd name="connsiteY7" fmla="*/ 340242 h 2732567"/>
              <a:gd name="connsiteX8" fmla="*/ 616688 w 4391247"/>
              <a:gd name="connsiteY8" fmla="*/ 382772 h 2732567"/>
              <a:gd name="connsiteX9" fmla="*/ 669851 w 4391247"/>
              <a:gd name="connsiteY9" fmla="*/ 404037 h 2732567"/>
              <a:gd name="connsiteX10" fmla="*/ 765544 w 4391247"/>
              <a:gd name="connsiteY10" fmla="*/ 478465 h 2732567"/>
              <a:gd name="connsiteX11" fmla="*/ 893135 w 4391247"/>
              <a:gd name="connsiteY11" fmla="*/ 574158 h 2732567"/>
              <a:gd name="connsiteX12" fmla="*/ 925033 w 4391247"/>
              <a:gd name="connsiteY12" fmla="*/ 595423 h 2732567"/>
              <a:gd name="connsiteX13" fmla="*/ 1020726 w 4391247"/>
              <a:gd name="connsiteY13" fmla="*/ 680484 h 2732567"/>
              <a:gd name="connsiteX14" fmla="*/ 1158949 w 4391247"/>
              <a:gd name="connsiteY14" fmla="*/ 786809 h 2732567"/>
              <a:gd name="connsiteX15" fmla="*/ 1329070 w 4391247"/>
              <a:gd name="connsiteY15" fmla="*/ 925032 h 2732567"/>
              <a:gd name="connsiteX16" fmla="*/ 1424763 w 4391247"/>
              <a:gd name="connsiteY16" fmla="*/ 978195 h 2732567"/>
              <a:gd name="connsiteX17" fmla="*/ 1520456 w 4391247"/>
              <a:gd name="connsiteY17" fmla="*/ 1020725 h 2732567"/>
              <a:gd name="connsiteX18" fmla="*/ 1626781 w 4391247"/>
              <a:gd name="connsiteY18" fmla="*/ 1084521 h 2732567"/>
              <a:gd name="connsiteX19" fmla="*/ 1690577 w 4391247"/>
              <a:gd name="connsiteY19" fmla="*/ 1127051 h 2732567"/>
              <a:gd name="connsiteX20" fmla="*/ 1881963 w 4391247"/>
              <a:gd name="connsiteY20" fmla="*/ 1212112 h 2732567"/>
              <a:gd name="connsiteX21" fmla="*/ 1924493 w 4391247"/>
              <a:gd name="connsiteY21" fmla="*/ 1233377 h 2732567"/>
              <a:gd name="connsiteX22" fmla="*/ 2020186 w 4391247"/>
              <a:gd name="connsiteY22" fmla="*/ 1297172 h 2732567"/>
              <a:gd name="connsiteX23" fmla="*/ 2083981 w 4391247"/>
              <a:gd name="connsiteY23" fmla="*/ 1339702 h 2732567"/>
              <a:gd name="connsiteX24" fmla="*/ 2169042 w 4391247"/>
              <a:gd name="connsiteY24" fmla="*/ 1414130 h 2732567"/>
              <a:gd name="connsiteX25" fmla="*/ 2286000 w 4391247"/>
              <a:gd name="connsiteY25" fmla="*/ 1488558 h 2732567"/>
              <a:gd name="connsiteX26" fmla="*/ 2317898 w 4391247"/>
              <a:gd name="connsiteY26" fmla="*/ 1520456 h 2732567"/>
              <a:gd name="connsiteX27" fmla="*/ 2541181 w 4391247"/>
              <a:gd name="connsiteY27" fmla="*/ 1669312 h 2732567"/>
              <a:gd name="connsiteX28" fmla="*/ 2562447 w 4391247"/>
              <a:gd name="connsiteY28" fmla="*/ 1690577 h 2732567"/>
              <a:gd name="connsiteX29" fmla="*/ 2626242 w 4391247"/>
              <a:gd name="connsiteY29" fmla="*/ 1722474 h 2732567"/>
              <a:gd name="connsiteX30" fmla="*/ 2743200 w 4391247"/>
              <a:gd name="connsiteY30" fmla="*/ 1765005 h 2732567"/>
              <a:gd name="connsiteX31" fmla="*/ 2881423 w 4391247"/>
              <a:gd name="connsiteY31" fmla="*/ 1850065 h 2732567"/>
              <a:gd name="connsiteX32" fmla="*/ 2934586 w 4391247"/>
              <a:gd name="connsiteY32" fmla="*/ 1871330 h 2732567"/>
              <a:gd name="connsiteX33" fmla="*/ 3019647 w 4391247"/>
              <a:gd name="connsiteY33" fmla="*/ 1935125 h 2732567"/>
              <a:gd name="connsiteX34" fmla="*/ 3040912 w 4391247"/>
              <a:gd name="connsiteY34" fmla="*/ 1956391 h 2732567"/>
              <a:gd name="connsiteX35" fmla="*/ 3211033 w 4391247"/>
              <a:gd name="connsiteY35" fmla="*/ 2062716 h 2732567"/>
              <a:gd name="connsiteX36" fmla="*/ 3264195 w 4391247"/>
              <a:gd name="connsiteY36" fmla="*/ 2094614 h 2732567"/>
              <a:gd name="connsiteX37" fmla="*/ 3296093 w 4391247"/>
              <a:gd name="connsiteY37" fmla="*/ 2115879 h 2732567"/>
              <a:gd name="connsiteX38" fmla="*/ 3530009 w 4391247"/>
              <a:gd name="connsiteY38" fmla="*/ 2232837 h 2732567"/>
              <a:gd name="connsiteX39" fmla="*/ 3668233 w 4391247"/>
              <a:gd name="connsiteY39" fmla="*/ 2317898 h 2732567"/>
              <a:gd name="connsiteX40" fmla="*/ 3817088 w 4391247"/>
              <a:gd name="connsiteY40" fmla="*/ 2392325 h 2732567"/>
              <a:gd name="connsiteX41" fmla="*/ 3891516 w 4391247"/>
              <a:gd name="connsiteY41" fmla="*/ 2424223 h 2732567"/>
              <a:gd name="connsiteX42" fmla="*/ 3934047 w 4391247"/>
              <a:gd name="connsiteY42" fmla="*/ 2456121 h 2732567"/>
              <a:gd name="connsiteX43" fmla="*/ 4051005 w 4391247"/>
              <a:gd name="connsiteY43" fmla="*/ 2519916 h 2732567"/>
              <a:gd name="connsiteX44" fmla="*/ 4082902 w 4391247"/>
              <a:gd name="connsiteY44" fmla="*/ 2551814 h 2732567"/>
              <a:gd name="connsiteX45" fmla="*/ 4125433 w 4391247"/>
              <a:gd name="connsiteY45" fmla="*/ 2562446 h 2732567"/>
              <a:gd name="connsiteX46" fmla="*/ 4157330 w 4391247"/>
              <a:gd name="connsiteY46" fmla="*/ 2573079 h 2732567"/>
              <a:gd name="connsiteX47" fmla="*/ 4306186 w 4391247"/>
              <a:gd name="connsiteY47" fmla="*/ 2658139 h 2732567"/>
              <a:gd name="connsiteX48" fmla="*/ 4348716 w 4391247"/>
              <a:gd name="connsiteY48" fmla="*/ 2700670 h 2732567"/>
              <a:gd name="connsiteX49" fmla="*/ 4391247 w 4391247"/>
              <a:gd name="connsiteY49" fmla="*/ 2732567 h 273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91247" h="2732567">
                <a:moveTo>
                  <a:pt x="0" y="0"/>
                </a:moveTo>
                <a:cubicBezTo>
                  <a:pt x="24809" y="3544"/>
                  <a:pt x="51673" y="130"/>
                  <a:pt x="74428" y="10632"/>
                </a:cubicBezTo>
                <a:cubicBezTo>
                  <a:pt x="99561" y="22232"/>
                  <a:pt x="115191" y="48440"/>
                  <a:pt x="138223" y="63795"/>
                </a:cubicBezTo>
                <a:cubicBezTo>
                  <a:pt x="199788" y="104838"/>
                  <a:pt x="248476" y="96268"/>
                  <a:pt x="297712" y="170121"/>
                </a:cubicBezTo>
                <a:cubicBezTo>
                  <a:pt x="314447" y="195223"/>
                  <a:pt x="334498" y="229817"/>
                  <a:pt x="361507" y="244549"/>
                </a:cubicBezTo>
                <a:cubicBezTo>
                  <a:pt x="384158" y="256904"/>
                  <a:pt x="411126" y="258726"/>
                  <a:pt x="435935" y="265814"/>
                </a:cubicBezTo>
                <a:cubicBezTo>
                  <a:pt x="467833" y="287079"/>
                  <a:pt x="498514" y="310293"/>
                  <a:pt x="531628" y="329609"/>
                </a:cubicBezTo>
                <a:cubicBezTo>
                  <a:pt x="541309" y="335256"/>
                  <a:pt x="554022" y="334302"/>
                  <a:pt x="563526" y="340242"/>
                </a:cubicBezTo>
                <a:cubicBezTo>
                  <a:pt x="582770" y="352270"/>
                  <a:pt x="597228" y="371096"/>
                  <a:pt x="616688" y="382772"/>
                </a:cubicBezTo>
                <a:cubicBezTo>
                  <a:pt x="633054" y="392592"/>
                  <a:pt x="653796" y="393716"/>
                  <a:pt x="669851" y="404037"/>
                </a:cubicBezTo>
                <a:cubicBezTo>
                  <a:pt x="703843" y="425889"/>
                  <a:pt x="731921" y="456050"/>
                  <a:pt x="765544" y="478465"/>
                </a:cubicBezTo>
                <a:cubicBezTo>
                  <a:pt x="890887" y="562026"/>
                  <a:pt x="767991" y="476824"/>
                  <a:pt x="893135" y="574158"/>
                </a:cubicBezTo>
                <a:cubicBezTo>
                  <a:pt x="903222" y="582003"/>
                  <a:pt x="915216" y="587242"/>
                  <a:pt x="925033" y="595423"/>
                </a:cubicBezTo>
                <a:cubicBezTo>
                  <a:pt x="957819" y="622745"/>
                  <a:pt x="987695" y="653459"/>
                  <a:pt x="1020726" y="680484"/>
                </a:cubicBezTo>
                <a:cubicBezTo>
                  <a:pt x="1065715" y="717293"/>
                  <a:pt x="1117846" y="745705"/>
                  <a:pt x="1158949" y="786809"/>
                </a:cubicBezTo>
                <a:cubicBezTo>
                  <a:pt x="1230579" y="858440"/>
                  <a:pt x="1230842" y="866095"/>
                  <a:pt x="1329070" y="925032"/>
                </a:cubicBezTo>
                <a:cubicBezTo>
                  <a:pt x="1367412" y="948037"/>
                  <a:pt x="1385540" y="960762"/>
                  <a:pt x="1424763" y="978195"/>
                </a:cubicBezTo>
                <a:cubicBezTo>
                  <a:pt x="1476028" y="1000979"/>
                  <a:pt x="1474652" y="994551"/>
                  <a:pt x="1520456" y="1020725"/>
                </a:cubicBezTo>
                <a:cubicBezTo>
                  <a:pt x="1556342" y="1041232"/>
                  <a:pt x="1591732" y="1062615"/>
                  <a:pt x="1626781" y="1084521"/>
                </a:cubicBezTo>
                <a:cubicBezTo>
                  <a:pt x="1648454" y="1098067"/>
                  <a:pt x="1667718" y="1115621"/>
                  <a:pt x="1690577" y="1127051"/>
                </a:cubicBezTo>
                <a:cubicBezTo>
                  <a:pt x="1753019" y="1158272"/>
                  <a:pt x="1818408" y="1183223"/>
                  <a:pt x="1881963" y="1212112"/>
                </a:cubicBezTo>
                <a:cubicBezTo>
                  <a:pt x="1896392" y="1218671"/>
                  <a:pt x="1911305" y="1224585"/>
                  <a:pt x="1924493" y="1233377"/>
                </a:cubicBezTo>
                <a:lnTo>
                  <a:pt x="2020186" y="1297172"/>
                </a:lnTo>
                <a:cubicBezTo>
                  <a:pt x="2041451" y="1311349"/>
                  <a:pt x="2064747" y="1322872"/>
                  <a:pt x="2083981" y="1339702"/>
                </a:cubicBezTo>
                <a:cubicBezTo>
                  <a:pt x="2112335" y="1364511"/>
                  <a:pt x="2138711" y="1391781"/>
                  <a:pt x="2169042" y="1414130"/>
                </a:cubicBezTo>
                <a:cubicBezTo>
                  <a:pt x="2206244" y="1441542"/>
                  <a:pt x="2248397" y="1461699"/>
                  <a:pt x="2286000" y="1488558"/>
                </a:cubicBezTo>
                <a:cubicBezTo>
                  <a:pt x="2298236" y="1497298"/>
                  <a:pt x="2306481" y="1510670"/>
                  <a:pt x="2317898" y="1520456"/>
                </a:cubicBezTo>
                <a:cubicBezTo>
                  <a:pt x="2373459" y="1568079"/>
                  <a:pt x="2525281" y="1653413"/>
                  <a:pt x="2541181" y="1669312"/>
                </a:cubicBezTo>
                <a:cubicBezTo>
                  <a:pt x="2548270" y="1676400"/>
                  <a:pt x="2553946" y="1685264"/>
                  <a:pt x="2562447" y="1690577"/>
                </a:cubicBezTo>
                <a:cubicBezTo>
                  <a:pt x="2582608" y="1703177"/>
                  <a:pt x="2604168" y="1713644"/>
                  <a:pt x="2626242" y="1722474"/>
                </a:cubicBezTo>
                <a:cubicBezTo>
                  <a:pt x="2725164" y="1762043"/>
                  <a:pt x="2599547" y="1685996"/>
                  <a:pt x="2743200" y="1765005"/>
                </a:cubicBezTo>
                <a:cubicBezTo>
                  <a:pt x="2790603" y="1791077"/>
                  <a:pt x="2834131" y="1823792"/>
                  <a:pt x="2881423" y="1850065"/>
                </a:cubicBezTo>
                <a:cubicBezTo>
                  <a:pt x="2898107" y="1859334"/>
                  <a:pt x="2918331" y="1861327"/>
                  <a:pt x="2934586" y="1871330"/>
                </a:cubicBezTo>
                <a:cubicBezTo>
                  <a:pt x="2964771" y="1889905"/>
                  <a:pt x="2991972" y="1912985"/>
                  <a:pt x="3019647" y="1935125"/>
                </a:cubicBezTo>
                <a:cubicBezTo>
                  <a:pt x="3027475" y="1941387"/>
                  <a:pt x="3032571" y="1950830"/>
                  <a:pt x="3040912" y="1956391"/>
                </a:cubicBezTo>
                <a:cubicBezTo>
                  <a:pt x="3096552" y="1993485"/>
                  <a:pt x="3154175" y="2027518"/>
                  <a:pt x="3211033" y="2062716"/>
                </a:cubicBezTo>
                <a:cubicBezTo>
                  <a:pt x="3228604" y="2073594"/>
                  <a:pt x="3247000" y="2083151"/>
                  <a:pt x="3264195" y="2094614"/>
                </a:cubicBezTo>
                <a:cubicBezTo>
                  <a:pt x="3274828" y="2101702"/>
                  <a:pt x="3284755" y="2109983"/>
                  <a:pt x="3296093" y="2115879"/>
                </a:cubicBezTo>
                <a:cubicBezTo>
                  <a:pt x="3373436" y="2156098"/>
                  <a:pt x="3455765" y="2187149"/>
                  <a:pt x="3530009" y="2232837"/>
                </a:cubicBezTo>
                <a:cubicBezTo>
                  <a:pt x="3576084" y="2261191"/>
                  <a:pt x="3619844" y="2293704"/>
                  <a:pt x="3668233" y="2317898"/>
                </a:cubicBezTo>
                <a:cubicBezTo>
                  <a:pt x="3717851" y="2342707"/>
                  <a:pt x="3767002" y="2368475"/>
                  <a:pt x="3817088" y="2392325"/>
                </a:cubicBezTo>
                <a:cubicBezTo>
                  <a:pt x="3841458" y="2403930"/>
                  <a:pt x="3867820" y="2411298"/>
                  <a:pt x="3891516" y="2424223"/>
                </a:cubicBezTo>
                <a:cubicBezTo>
                  <a:pt x="3907073" y="2432709"/>
                  <a:pt x="3919019" y="2446729"/>
                  <a:pt x="3934047" y="2456121"/>
                </a:cubicBezTo>
                <a:cubicBezTo>
                  <a:pt x="4031744" y="2517181"/>
                  <a:pt x="3909436" y="2420817"/>
                  <a:pt x="4051005" y="2519916"/>
                </a:cubicBezTo>
                <a:cubicBezTo>
                  <a:pt x="4063323" y="2528539"/>
                  <a:pt x="4069847" y="2544354"/>
                  <a:pt x="4082902" y="2551814"/>
                </a:cubicBezTo>
                <a:cubicBezTo>
                  <a:pt x="4095590" y="2559064"/>
                  <a:pt x="4111382" y="2558431"/>
                  <a:pt x="4125433" y="2562446"/>
                </a:cubicBezTo>
                <a:cubicBezTo>
                  <a:pt x="4136209" y="2565525"/>
                  <a:pt x="4146698" y="2569535"/>
                  <a:pt x="4157330" y="2573079"/>
                </a:cubicBezTo>
                <a:cubicBezTo>
                  <a:pt x="4307847" y="2693492"/>
                  <a:pt x="4081937" y="2520138"/>
                  <a:pt x="4306186" y="2658139"/>
                </a:cubicBezTo>
                <a:cubicBezTo>
                  <a:pt x="4323261" y="2668647"/>
                  <a:pt x="4333628" y="2687468"/>
                  <a:pt x="4348716" y="2700670"/>
                </a:cubicBezTo>
                <a:cubicBezTo>
                  <a:pt x="4362052" y="2712339"/>
                  <a:pt x="4391247" y="2732567"/>
                  <a:pt x="4391247" y="2732567"/>
                </a:cubicBezTo>
              </a:path>
            </a:pathLst>
          </a:custGeom>
          <a:noFill/>
          <a:ln w="38100">
            <a:solidFill>
              <a:srgbClr val="FBA7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 xmlns:a16="http://schemas.microsoft.com/office/drawing/2014/main" id="{D5D46B41-F004-0E54-BC2F-F5AD2ADD3CD6}"/>
              </a:ext>
            </a:extLst>
          </p:cNvPr>
          <p:cNvSpPr/>
          <p:nvPr/>
        </p:nvSpPr>
        <p:spPr>
          <a:xfrm>
            <a:off x="8392886" y="457200"/>
            <a:ext cx="2041071" cy="2188029"/>
          </a:xfrm>
          <a:custGeom>
            <a:avLst/>
            <a:gdLst>
              <a:gd name="connsiteX0" fmla="*/ 2041071 w 2041071"/>
              <a:gd name="connsiteY0" fmla="*/ 0 h 2188029"/>
              <a:gd name="connsiteX1" fmla="*/ 1959428 w 2041071"/>
              <a:gd name="connsiteY1" fmla="*/ 16329 h 2188029"/>
              <a:gd name="connsiteX2" fmla="*/ 1730828 w 2041071"/>
              <a:gd name="connsiteY2" fmla="*/ 179614 h 2188029"/>
              <a:gd name="connsiteX3" fmla="*/ 1649185 w 2041071"/>
              <a:gd name="connsiteY3" fmla="*/ 293914 h 2188029"/>
              <a:gd name="connsiteX4" fmla="*/ 1583871 w 2041071"/>
              <a:gd name="connsiteY4" fmla="*/ 424543 h 2188029"/>
              <a:gd name="connsiteX5" fmla="*/ 1534885 w 2041071"/>
              <a:gd name="connsiteY5" fmla="*/ 522514 h 2188029"/>
              <a:gd name="connsiteX6" fmla="*/ 1485900 w 2041071"/>
              <a:gd name="connsiteY6" fmla="*/ 604157 h 2188029"/>
              <a:gd name="connsiteX7" fmla="*/ 1371600 w 2041071"/>
              <a:gd name="connsiteY7" fmla="*/ 718457 h 2188029"/>
              <a:gd name="connsiteX8" fmla="*/ 1322614 w 2041071"/>
              <a:gd name="connsiteY8" fmla="*/ 832757 h 2188029"/>
              <a:gd name="connsiteX9" fmla="*/ 1273628 w 2041071"/>
              <a:gd name="connsiteY9" fmla="*/ 914400 h 2188029"/>
              <a:gd name="connsiteX10" fmla="*/ 1257300 w 2041071"/>
              <a:gd name="connsiteY10" fmla="*/ 963386 h 2188029"/>
              <a:gd name="connsiteX11" fmla="*/ 1159328 w 2041071"/>
              <a:gd name="connsiteY11" fmla="*/ 1110343 h 2188029"/>
              <a:gd name="connsiteX12" fmla="*/ 1094014 w 2041071"/>
              <a:gd name="connsiteY12" fmla="*/ 1224643 h 2188029"/>
              <a:gd name="connsiteX13" fmla="*/ 849085 w 2041071"/>
              <a:gd name="connsiteY13" fmla="*/ 1436914 h 2188029"/>
              <a:gd name="connsiteX14" fmla="*/ 783771 w 2041071"/>
              <a:gd name="connsiteY14" fmla="*/ 1502229 h 2188029"/>
              <a:gd name="connsiteX15" fmla="*/ 702128 w 2041071"/>
              <a:gd name="connsiteY15" fmla="*/ 1567543 h 2188029"/>
              <a:gd name="connsiteX16" fmla="*/ 669471 w 2041071"/>
              <a:gd name="connsiteY16" fmla="*/ 1616529 h 2188029"/>
              <a:gd name="connsiteX17" fmla="*/ 587828 w 2041071"/>
              <a:gd name="connsiteY17" fmla="*/ 1665514 h 2188029"/>
              <a:gd name="connsiteX18" fmla="*/ 538843 w 2041071"/>
              <a:gd name="connsiteY18" fmla="*/ 1763486 h 2188029"/>
              <a:gd name="connsiteX19" fmla="*/ 473528 w 2041071"/>
              <a:gd name="connsiteY19" fmla="*/ 1828800 h 2188029"/>
              <a:gd name="connsiteX20" fmla="*/ 391885 w 2041071"/>
              <a:gd name="connsiteY20" fmla="*/ 1926771 h 2188029"/>
              <a:gd name="connsiteX21" fmla="*/ 359228 w 2041071"/>
              <a:gd name="connsiteY21" fmla="*/ 1959429 h 2188029"/>
              <a:gd name="connsiteX22" fmla="*/ 293914 w 2041071"/>
              <a:gd name="connsiteY22" fmla="*/ 2057400 h 2188029"/>
              <a:gd name="connsiteX23" fmla="*/ 48985 w 2041071"/>
              <a:gd name="connsiteY23" fmla="*/ 2171700 h 2188029"/>
              <a:gd name="connsiteX24" fmla="*/ 0 w 2041071"/>
              <a:gd name="connsiteY24" fmla="*/ 2188029 h 218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41071" h="2188029">
                <a:moveTo>
                  <a:pt x="2041071" y="0"/>
                </a:moveTo>
                <a:cubicBezTo>
                  <a:pt x="2013857" y="5443"/>
                  <a:pt x="1985046" y="5655"/>
                  <a:pt x="1959428" y="16329"/>
                </a:cubicBezTo>
                <a:cubicBezTo>
                  <a:pt x="1857026" y="58997"/>
                  <a:pt x="1815017" y="107453"/>
                  <a:pt x="1730828" y="179614"/>
                </a:cubicBezTo>
                <a:cubicBezTo>
                  <a:pt x="1690326" y="301125"/>
                  <a:pt x="1752498" y="138945"/>
                  <a:pt x="1649185" y="293914"/>
                </a:cubicBezTo>
                <a:cubicBezTo>
                  <a:pt x="1622181" y="334420"/>
                  <a:pt x="1583871" y="424543"/>
                  <a:pt x="1583871" y="424543"/>
                </a:cubicBezTo>
                <a:cubicBezTo>
                  <a:pt x="1552926" y="548326"/>
                  <a:pt x="1590877" y="444125"/>
                  <a:pt x="1534885" y="522514"/>
                </a:cubicBezTo>
                <a:cubicBezTo>
                  <a:pt x="1516438" y="548339"/>
                  <a:pt x="1506985" y="580436"/>
                  <a:pt x="1485900" y="604157"/>
                </a:cubicBezTo>
                <a:cubicBezTo>
                  <a:pt x="1375438" y="728427"/>
                  <a:pt x="1431188" y="614178"/>
                  <a:pt x="1371600" y="718457"/>
                </a:cubicBezTo>
                <a:cubicBezTo>
                  <a:pt x="1235684" y="956312"/>
                  <a:pt x="1414214" y="649559"/>
                  <a:pt x="1322614" y="832757"/>
                </a:cubicBezTo>
                <a:cubicBezTo>
                  <a:pt x="1308421" y="861144"/>
                  <a:pt x="1287821" y="886013"/>
                  <a:pt x="1273628" y="914400"/>
                </a:cubicBezTo>
                <a:cubicBezTo>
                  <a:pt x="1265931" y="929795"/>
                  <a:pt x="1265973" y="948519"/>
                  <a:pt x="1257300" y="963386"/>
                </a:cubicBezTo>
                <a:cubicBezTo>
                  <a:pt x="1227635" y="1014240"/>
                  <a:pt x="1188537" y="1059226"/>
                  <a:pt x="1159328" y="1110343"/>
                </a:cubicBezTo>
                <a:cubicBezTo>
                  <a:pt x="1137557" y="1148443"/>
                  <a:pt x="1121685" y="1190586"/>
                  <a:pt x="1094014" y="1224643"/>
                </a:cubicBezTo>
                <a:cubicBezTo>
                  <a:pt x="927879" y="1429117"/>
                  <a:pt x="999840" y="1316310"/>
                  <a:pt x="849085" y="1436914"/>
                </a:cubicBezTo>
                <a:cubicBezTo>
                  <a:pt x="825042" y="1456148"/>
                  <a:pt x="806783" y="1481773"/>
                  <a:pt x="783771" y="1502229"/>
                </a:cubicBezTo>
                <a:cubicBezTo>
                  <a:pt x="757723" y="1525383"/>
                  <a:pt x="726772" y="1542899"/>
                  <a:pt x="702128" y="1567543"/>
                </a:cubicBezTo>
                <a:cubicBezTo>
                  <a:pt x="688251" y="1581420"/>
                  <a:pt x="684371" y="1603758"/>
                  <a:pt x="669471" y="1616529"/>
                </a:cubicBezTo>
                <a:cubicBezTo>
                  <a:pt x="645374" y="1637183"/>
                  <a:pt x="615042" y="1649186"/>
                  <a:pt x="587828" y="1665514"/>
                </a:cubicBezTo>
                <a:cubicBezTo>
                  <a:pt x="571500" y="1698171"/>
                  <a:pt x="559781" y="1733574"/>
                  <a:pt x="538843" y="1763486"/>
                </a:cubicBezTo>
                <a:cubicBezTo>
                  <a:pt x="521186" y="1788710"/>
                  <a:pt x="494125" y="1805914"/>
                  <a:pt x="473528" y="1828800"/>
                </a:cubicBezTo>
                <a:cubicBezTo>
                  <a:pt x="445090" y="1860397"/>
                  <a:pt x="419878" y="1894779"/>
                  <a:pt x="391885" y="1926771"/>
                </a:cubicBezTo>
                <a:cubicBezTo>
                  <a:pt x="381747" y="1938357"/>
                  <a:pt x="368465" y="1947113"/>
                  <a:pt x="359228" y="1959429"/>
                </a:cubicBezTo>
                <a:cubicBezTo>
                  <a:pt x="335679" y="1990828"/>
                  <a:pt x="326571" y="2035629"/>
                  <a:pt x="293914" y="2057400"/>
                </a:cubicBezTo>
                <a:cubicBezTo>
                  <a:pt x="152978" y="2151357"/>
                  <a:pt x="233180" y="2110301"/>
                  <a:pt x="48985" y="2171700"/>
                </a:cubicBezTo>
                <a:lnTo>
                  <a:pt x="0" y="2188029"/>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52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15EB2F3-7851-3C32-B42E-E2532C3D3490}"/>
            </a:ext>
          </a:extLst>
        </p:cNvPr>
        <p:cNvGrpSpPr/>
        <p:nvPr/>
      </p:nvGrpSpPr>
      <p:grpSpPr>
        <a:xfrm>
          <a:off x="0" y="0"/>
          <a:ext cx="0" cy="0"/>
          <a:chOff x="0" y="0"/>
          <a:chExt cx="0" cy="0"/>
        </a:xfrm>
      </p:grpSpPr>
      <p:pic>
        <p:nvPicPr>
          <p:cNvPr id="4" name="Picture 3">
            <a:extLst>
              <a:ext uri="{FF2B5EF4-FFF2-40B4-BE49-F238E27FC236}">
                <a16:creationId xmlns="" xmlns:a16="http://schemas.microsoft.com/office/drawing/2014/main" id="{A6D9BA9C-5723-FCFA-2C17-D700E26C7306}"/>
              </a:ext>
            </a:extLst>
          </p:cNvPr>
          <p:cNvPicPr>
            <a:picLocks noChangeAspect="1"/>
          </p:cNvPicPr>
          <p:nvPr/>
        </p:nvPicPr>
        <p:blipFill>
          <a:blip r:embed="rId2" cstate="email">
            <a:extLst>
              <a:ext uri="{28A0092B-C50C-407E-A947-70E740481C1C}">
                <a14:useLocalDpi xmlns:a14="http://schemas.microsoft.com/office/drawing/2010/main"/>
              </a:ext>
            </a:extLst>
          </a:blip>
          <a:srcRect l="13433" r="13824"/>
          <a:stretch/>
        </p:blipFill>
        <p:spPr>
          <a:xfrm>
            <a:off x="5603357" y="0"/>
            <a:ext cx="6455965" cy="6858000"/>
          </a:xfrm>
          <a:prstGeom prst="rect">
            <a:avLst/>
          </a:prstGeom>
        </p:spPr>
      </p:pic>
      <p:sp>
        <p:nvSpPr>
          <p:cNvPr id="5" name="Title 4">
            <a:extLst>
              <a:ext uri="{FF2B5EF4-FFF2-40B4-BE49-F238E27FC236}">
                <a16:creationId xmlns="" xmlns:a16="http://schemas.microsoft.com/office/drawing/2014/main" id="{7BC160B0-23D0-A312-66F1-9A1E6D3F53FD}"/>
              </a:ext>
            </a:extLst>
          </p:cNvPr>
          <p:cNvSpPr>
            <a:spLocks noGrp="1"/>
          </p:cNvSpPr>
          <p:nvPr>
            <p:ph type="title" idx="4294967295"/>
          </p:nvPr>
        </p:nvSpPr>
        <p:spPr>
          <a:xfrm>
            <a:off x="0" y="6350"/>
            <a:ext cx="5845175" cy="1325563"/>
          </a:xfrm>
        </p:spPr>
        <p:txBody>
          <a:bodyPr>
            <a:normAutofit/>
          </a:bodyPr>
          <a:lstStyle/>
          <a:p>
            <a:r>
              <a:rPr lang="en-US" sz="4000" dirty="0"/>
              <a:t>Interannual Comparisons</a:t>
            </a:r>
          </a:p>
        </p:txBody>
      </p:sp>
      <p:sp>
        <p:nvSpPr>
          <p:cNvPr id="14" name="Content Placeholder 1">
            <a:extLst>
              <a:ext uri="{FF2B5EF4-FFF2-40B4-BE49-F238E27FC236}">
                <a16:creationId xmlns="" xmlns:a16="http://schemas.microsoft.com/office/drawing/2014/main" id="{90B33324-7AF5-3FF1-37E3-3FCBF729D09D}"/>
              </a:ext>
            </a:extLst>
          </p:cNvPr>
          <p:cNvSpPr txBox="1">
            <a:spLocks/>
          </p:cNvSpPr>
          <p:nvPr/>
        </p:nvSpPr>
        <p:spPr>
          <a:xfrm>
            <a:off x="266700" y="1028699"/>
            <a:ext cx="4914900" cy="50363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a typeface="Calibri"/>
                <a:cs typeface="Calibri"/>
              </a:rPr>
              <a:t>Comparisons of Klickitat Delta surveys between 2022 and 2024 show major changes in: </a:t>
            </a:r>
          </a:p>
          <a:p>
            <a:pPr lvl="1"/>
            <a:r>
              <a:rPr lang="en-US" sz="2000" dirty="0">
                <a:ea typeface="Calibri"/>
                <a:cs typeface="Calibri"/>
              </a:rPr>
              <a:t>channel depth, </a:t>
            </a:r>
          </a:p>
          <a:p>
            <a:pPr lvl="1"/>
            <a:r>
              <a:rPr lang="en-US" sz="2000" dirty="0">
                <a:ea typeface="Calibri"/>
                <a:cs typeface="Calibri"/>
              </a:rPr>
              <a:t>channel shape, </a:t>
            </a:r>
          </a:p>
          <a:p>
            <a:pPr lvl="1"/>
            <a:r>
              <a:rPr lang="en-US" sz="2000" dirty="0">
                <a:ea typeface="Calibri"/>
                <a:cs typeface="Calibri"/>
              </a:rPr>
              <a:t>delta bank,</a:t>
            </a:r>
          </a:p>
          <a:p>
            <a:pPr lvl="1"/>
            <a:r>
              <a:rPr lang="en-US" sz="2000" dirty="0">
                <a:ea typeface="Calibri"/>
                <a:cs typeface="Calibri"/>
              </a:rPr>
              <a:t>and extent of delta nose</a:t>
            </a:r>
          </a:p>
          <a:p>
            <a:pPr marL="0" indent="0">
              <a:buNone/>
            </a:pPr>
            <a:endParaRPr lang="en-US" sz="2000" dirty="0">
              <a:ea typeface="Calibri"/>
              <a:cs typeface="Calibri"/>
            </a:endParaRPr>
          </a:p>
        </p:txBody>
      </p:sp>
      <p:pic>
        <p:nvPicPr>
          <p:cNvPr id="10" name="Content Placeholder 12" descr="A logo for a geothermal center&#10;&#10;Description automatically generated">
            <a:extLst>
              <a:ext uri="{FF2B5EF4-FFF2-40B4-BE49-F238E27FC236}">
                <a16:creationId xmlns="" xmlns:a16="http://schemas.microsoft.com/office/drawing/2014/main" id="{EBDB3464-5AAC-CCA4-D55B-309BA5EA98BF}"/>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l="9286" t="10689" r="9286" b="9294"/>
          <a:stretch/>
        </p:blipFill>
        <p:spPr>
          <a:xfrm>
            <a:off x="6597221" y="374254"/>
            <a:ext cx="651606" cy="640315"/>
          </a:xfrm>
          <a:prstGeom prst="rect">
            <a:avLst/>
          </a:prstGeom>
        </p:spPr>
      </p:pic>
      <p:pic>
        <p:nvPicPr>
          <p:cNvPr id="12" name="Picture 6">
            <a:extLst>
              <a:ext uri="{FF2B5EF4-FFF2-40B4-BE49-F238E27FC236}">
                <a16:creationId xmlns="" xmlns:a16="http://schemas.microsoft.com/office/drawing/2014/main" id="{944D7BF1-371C-2752-3C89-6C2F2BA066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67467" y="374254"/>
            <a:ext cx="651606" cy="654445"/>
          </a:xfrm>
          <a:prstGeom prst="ellipse">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 xmlns:a16="http://schemas.microsoft.com/office/drawing/2014/main" id="{475163D9-83E5-D44C-F5F3-588D4E8506C5}"/>
              </a:ext>
            </a:extLst>
          </p:cNvPr>
          <p:cNvGrpSpPr/>
          <p:nvPr/>
        </p:nvGrpSpPr>
        <p:grpSpPr>
          <a:xfrm>
            <a:off x="4310441" y="3676207"/>
            <a:ext cx="1292916" cy="2870284"/>
            <a:chOff x="4310441" y="3676207"/>
            <a:chExt cx="1292916" cy="2870284"/>
          </a:xfrm>
        </p:grpSpPr>
        <p:pic>
          <p:nvPicPr>
            <p:cNvPr id="3" name="Picture 2" descr="Map&#10;&#10;Description automatically generated">
              <a:extLst>
                <a:ext uri="{FF2B5EF4-FFF2-40B4-BE49-F238E27FC236}">
                  <a16:creationId xmlns="" xmlns:a16="http://schemas.microsoft.com/office/drawing/2014/main" id="{542C63B0-5D50-E4E9-15E7-57AB9A5436C6}"/>
                </a:ext>
              </a:extLst>
            </p:cNvPr>
            <p:cNvPicPr>
              <a:picLocks noChangeAspect="1"/>
            </p:cNvPicPr>
            <p:nvPr/>
          </p:nvPicPr>
          <p:blipFill>
            <a:blip r:embed="rId5">
              <a:extLst>
                <a:ext uri="{28A0092B-C50C-407E-A947-70E740481C1C}">
                  <a14:useLocalDpi xmlns:a14="http://schemas.microsoft.com/office/drawing/2010/main"/>
                </a:ext>
              </a:extLst>
            </a:blip>
            <a:srcRect l="87886" t="46171" r="5743" b="30728"/>
            <a:stretch/>
          </p:blipFill>
          <p:spPr>
            <a:xfrm>
              <a:off x="4579018" y="3676207"/>
              <a:ext cx="1024339" cy="2870284"/>
            </a:xfrm>
            <a:prstGeom prst="rect">
              <a:avLst/>
            </a:prstGeom>
          </p:spPr>
        </p:pic>
        <p:sp>
          <p:nvSpPr>
            <p:cNvPr id="6" name="TextBox 5">
              <a:extLst>
                <a:ext uri="{FF2B5EF4-FFF2-40B4-BE49-F238E27FC236}">
                  <a16:creationId xmlns="" xmlns:a16="http://schemas.microsoft.com/office/drawing/2014/main" id="{96BFF3EA-4209-78B9-1D94-77BA0373AE65}"/>
                </a:ext>
              </a:extLst>
            </p:cNvPr>
            <p:cNvSpPr txBox="1"/>
            <p:nvPr/>
          </p:nvSpPr>
          <p:spPr>
            <a:xfrm rot="16200000">
              <a:off x="3306769" y="4926683"/>
              <a:ext cx="2376676" cy="369332"/>
            </a:xfrm>
            <a:prstGeom prst="rect">
              <a:avLst/>
            </a:prstGeom>
            <a:noFill/>
          </p:spPr>
          <p:txBody>
            <a:bodyPr wrap="none" rtlCol="0">
              <a:spAutoFit/>
            </a:bodyPr>
            <a:lstStyle/>
            <a:p>
              <a:r>
                <a:rPr lang="en-US" dirty="0"/>
                <a:t>Height above geoid (m)</a:t>
              </a:r>
            </a:p>
          </p:txBody>
        </p:sp>
      </p:grpSp>
      <p:pic>
        <p:nvPicPr>
          <p:cNvPr id="13" name="Picture 12" descr="A picture containing map&#10;&#10;Description automatically generated">
            <a:extLst>
              <a:ext uri="{FF2B5EF4-FFF2-40B4-BE49-F238E27FC236}">
                <a16:creationId xmlns="" xmlns:a16="http://schemas.microsoft.com/office/drawing/2014/main" id="{07BB69CD-D7CA-1075-08E6-D5EAC029A9FC}"/>
              </a:ext>
            </a:extLst>
          </p:cNvPr>
          <p:cNvPicPr>
            <a:picLocks noChangeAspect="1"/>
          </p:cNvPicPr>
          <p:nvPr/>
        </p:nvPicPr>
        <p:blipFill>
          <a:blip r:embed="rId6" cstate="email">
            <a:alphaModFix/>
            <a:extLst>
              <a:ext uri="{28A0092B-C50C-407E-A947-70E740481C1C}">
                <a14:useLocalDpi xmlns:a14="http://schemas.microsoft.com/office/drawing/2010/main"/>
              </a:ext>
            </a:extLst>
          </a:blip>
          <a:srcRect l="13540" r="13717"/>
          <a:stretch/>
        </p:blipFill>
        <p:spPr>
          <a:xfrm>
            <a:off x="5603357" y="0"/>
            <a:ext cx="6455966" cy="6858000"/>
          </a:xfrm>
          <a:prstGeom prst="rect">
            <a:avLst/>
          </a:prstGeom>
        </p:spPr>
      </p:pic>
      <p:sp>
        <p:nvSpPr>
          <p:cNvPr id="17" name="TextBox 16">
            <a:extLst>
              <a:ext uri="{FF2B5EF4-FFF2-40B4-BE49-F238E27FC236}">
                <a16:creationId xmlns="" xmlns:a16="http://schemas.microsoft.com/office/drawing/2014/main" id="{2E35F49E-A3F3-CAE1-54BE-BA317CEC08E9}"/>
              </a:ext>
            </a:extLst>
          </p:cNvPr>
          <p:cNvSpPr txBox="1"/>
          <p:nvPr/>
        </p:nvSpPr>
        <p:spPr>
          <a:xfrm>
            <a:off x="8097532" y="123903"/>
            <a:ext cx="1120820" cy="646331"/>
          </a:xfrm>
          <a:prstGeom prst="rect">
            <a:avLst/>
          </a:prstGeom>
          <a:noFill/>
        </p:spPr>
        <p:txBody>
          <a:bodyPr wrap="none" rtlCol="0">
            <a:spAutoFit/>
          </a:bodyPr>
          <a:lstStyle/>
          <a:p>
            <a:r>
              <a:rPr lang="en-US" sz="3600" dirty="0">
                <a:solidFill>
                  <a:srgbClr val="FF0000"/>
                </a:solidFill>
              </a:rPr>
              <a:t>2024</a:t>
            </a:r>
          </a:p>
        </p:txBody>
      </p:sp>
      <p:grpSp>
        <p:nvGrpSpPr>
          <p:cNvPr id="21" name="Group 20">
            <a:extLst>
              <a:ext uri="{FF2B5EF4-FFF2-40B4-BE49-F238E27FC236}">
                <a16:creationId xmlns="" xmlns:a16="http://schemas.microsoft.com/office/drawing/2014/main" id="{983ED5CD-5D8D-B061-EFF3-C08A4F6FE8C1}"/>
              </a:ext>
            </a:extLst>
          </p:cNvPr>
          <p:cNvGrpSpPr/>
          <p:nvPr/>
        </p:nvGrpSpPr>
        <p:grpSpPr>
          <a:xfrm>
            <a:off x="4270249" y="2354262"/>
            <a:ext cx="1386974" cy="4192229"/>
            <a:chOff x="4310441" y="2354262"/>
            <a:chExt cx="1386974" cy="4192229"/>
          </a:xfrm>
        </p:grpSpPr>
        <p:pic>
          <p:nvPicPr>
            <p:cNvPr id="22" name="Picture 21" descr="Map&#10;&#10;Description automatically generated">
              <a:extLst>
                <a:ext uri="{FF2B5EF4-FFF2-40B4-BE49-F238E27FC236}">
                  <a16:creationId xmlns="" xmlns:a16="http://schemas.microsoft.com/office/drawing/2014/main" id="{D45BEB60-B7AA-A381-3B76-34CC36B4FF74}"/>
                </a:ext>
              </a:extLst>
            </p:cNvPr>
            <p:cNvPicPr>
              <a:picLocks noChangeAspect="1"/>
            </p:cNvPicPr>
            <p:nvPr/>
          </p:nvPicPr>
          <p:blipFill>
            <a:blip r:embed="rId5">
              <a:extLst>
                <a:ext uri="{28A0092B-C50C-407E-A947-70E740481C1C}">
                  <a14:useLocalDpi xmlns:a14="http://schemas.microsoft.com/office/drawing/2010/main"/>
                </a:ext>
              </a:extLst>
            </a:blip>
            <a:srcRect l="87886" t="35532" r="5159" b="30728"/>
            <a:stretch/>
          </p:blipFill>
          <p:spPr>
            <a:xfrm>
              <a:off x="4579018" y="2354262"/>
              <a:ext cx="1118397" cy="4192229"/>
            </a:xfrm>
            <a:prstGeom prst="rect">
              <a:avLst/>
            </a:prstGeom>
          </p:spPr>
        </p:pic>
        <p:sp>
          <p:nvSpPr>
            <p:cNvPr id="23" name="TextBox 22">
              <a:extLst>
                <a:ext uri="{FF2B5EF4-FFF2-40B4-BE49-F238E27FC236}">
                  <a16:creationId xmlns="" xmlns:a16="http://schemas.microsoft.com/office/drawing/2014/main" id="{D77018B7-9B1E-B61D-8B19-3BFB34B96A13}"/>
                </a:ext>
              </a:extLst>
            </p:cNvPr>
            <p:cNvSpPr txBox="1"/>
            <p:nvPr/>
          </p:nvSpPr>
          <p:spPr>
            <a:xfrm rot="16200000">
              <a:off x="3306769" y="4926683"/>
              <a:ext cx="2376676" cy="369332"/>
            </a:xfrm>
            <a:prstGeom prst="rect">
              <a:avLst/>
            </a:prstGeom>
            <a:noFill/>
          </p:spPr>
          <p:txBody>
            <a:bodyPr wrap="none" rtlCol="0">
              <a:spAutoFit/>
            </a:bodyPr>
            <a:lstStyle/>
            <a:p>
              <a:r>
                <a:rPr lang="en-US" dirty="0"/>
                <a:t>Height above geoid (m)</a:t>
              </a:r>
            </a:p>
          </p:txBody>
        </p:sp>
      </p:grpSp>
    </p:spTree>
    <p:extLst>
      <p:ext uri="{BB962C8B-B14F-4D97-AF65-F5344CB8AC3E}">
        <p14:creationId xmlns:p14="http://schemas.microsoft.com/office/powerpoint/2010/main" val="91591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7596557-EA58-47AF-AA92-E29C76714584}"/>
            </a:ext>
          </a:extLst>
        </p:cNvPr>
        <p:cNvGrpSpPr/>
        <p:nvPr/>
      </p:nvGrpSpPr>
      <p:grpSpPr>
        <a:xfrm>
          <a:off x="0" y="0"/>
          <a:ext cx="0" cy="0"/>
          <a:chOff x="0" y="0"/>
          <a:chExt cx="0" cy="0"/>
        </a:xfrm>
      </p:grpSpPr>
      <p:pic>
        <p:nvPicPr>
          <p:cNvPr id="18" name="Picture 17" descr="Map&#10;&#10;Description automatically generated">
            <a:extLst>
              <a:ext uri="{FF2B5EF4-FFF2-40B4-BE49-F238E27FC236}">
                <a16:creationId xmlns="" xmlns:a16="http://schemas.microsoft.com/office/drawing/2014/main" id="{997DCE28-1CF7-F45D-E433-7F91FB36102D}"/>
              </a:ext>
            </a:extLst>
          </p:cNvPr>
          <p:cNvPicPr>
            <a:picLocks noChangeAspect="1"/>
          </p:cNvPicPr>
          <p:nvPr/>
        </p:nvPicPr>
        <p:blipFill>
          <a:blip r:embed="rId2" cstate="email">
            <a:alphaModFix/>
            <a:extLst>
              <a:ext uri="{28A0092B-C50C-407E-A947-70E740481C1C}">
                <a14:useLocalDpi xmlns:a14="http://schemas.microsoft.com/office/drawing/2010/main"/>
              </a:ext>
            </a:extLst>
          </a:blip>
          <a:srcRect l="13409" r="13847"/>
          <a:stretch/>
        </p:blipFill>
        <p:spPr>
          <a:xfrm>
            <a:off x="5603357" y="0"/>
            <a:ext cx="6455965" cy="6858000"/>
          </a:xfrm>
          <a:prstGeom prst="rect">
            <a:avLst/>
          </a:prstGeom>
        </p:spPr>
      </p:pic>
      <p:sp>
        <p:nvSpPr>
          <p:cNvPr id="5" name="Title 4">
            <a:extLst>
              <a:ext uri="{FF2B5EF4-FFF2-40B4-BE49-F238E27FC236}">
                <a16:creationId xmlns="" xmlns:a16="http://schemas.microsoft.com/office/drawing/2014/main" id="{0DCC620F-EE21-332D-B9E5-8CE8FDE02EF5}"/>
              </a:ext>
            </a:extLst>
          </p:cNvPr>
          <p:cNvSpPr>
            <a:spLocks noGrp="1"/>
          </p:cNvSpPr>
          <p:nvPr>
            <p:ph type="title" idx="4294967295"/>
          </p:nvPr>
        </p:nvSpPr>
        <p:spPr>
          <a:xfrm>
            <a:off x="0" y="6350"/>
            <a:ext cx="5845175" cy="1325563"/>
          </a:xfrm>
        </p:spPr>
        <p:txBody>
          <a:bodyPr>
            <a:normAutofit/>
          </a:bodyPr>
          <a:lstStyle/>
          <a:p>
            <a:r>
              <a:rPr lang="en-US" sz="4000" dirty="0"/>
              <a:t>Interannual Comparisons</a:t>
            </a:r>
          </a:p>
        </p:txBody>
      </p:sp>
      <p:sp>
        <p:nvSpPr>
          <p:cNvPr id="14" name="Content Placeholder 1">
            <a:extLst>
              <a:ext uri="{FF2B5EF4-FFF2-40B4-BE49-F238E27FC236}">
                <a16:creationId xmlns="" xmlns:a16="http://schemas.microsoft.com/office/drawing/2014/main" id="{C70B3DDA-D0FA-11A7-5E50-958ACCDDC423}"/>
              </a:ext>
            </a:extLst>
          </p:cNvPr>
          <p:cNvSpPr txBox="1">
            <a:spLocks/>
          </p:cNvSpPr>
          <p:nvPr/>
        </p:nvSpPr>
        <p:spPr>
          <a:xfrm>
            <a:off x="266700" y="1028699"/>
            <a:ext cx="4914900" cy="50363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a typeface="Calibri"/>
                <a:cs typeface="Calibri"/>
              </a:rPr>
              <a:t>Comparisons of Klickitat Delta surveys between 2022 and 2024 show major changes in: </a:t>
            </a:r>
          </a:p>
          <a:p>
            <a:pPr lvl="1"/>
            <a:r>
              <a:rPr lang="en-US" sz="2000" dirty="0">
                <a:ea typeface="Calibri"/>
                <a:cs typeface="Calibri"/>
              </a:rPr>
              <a:t>channel depth, </a:t>
            </a:r>
          </a:p>
          <a:p>
            <a:pPr lvl="1"/>
            <a:r>
              <a:rPr lang="en-US" sz="2000" dirty="0">
                <a:ea typeface="Calibri"/>
                <a:cs typeface="Calibri"/>
              </a:rPr>
              <a:t>channel shape, </a:t>
            </a:r>
          </a:p>
          <a:p>
            <a:pPr lvl="1"/>
            <a:r>
              <a:rPr lang="en-US" sz="2000" dirty="0">
                <a:ea typeface="Calibri"/>
                <a:cs typeface="Calibri"/>
              </a:rPr>
              <a:t>and extent and shape of delta nose</a:t>
            </a:r>
          </a:p>
          <a:p>
            <a:r>
              <a:rPr lang="en-US" sz="2000" dirty="0">
                <a:ea typeface="Calibri"/>
                <a:cs typeface="Calibri"/>
              </a:rPr>
              <a:t>Channel is shallower and simpler</a:t>
            </a:r>
          </a:p>
          <a:p>
            <a:r>
              <a:rPr lang="en-US" sz="2000" dirty="0">
                <a:ea typeface="Calibri"/>
                <a:cs typeface="Calibri"/>
              </a:rPr>
              <a:t>Inundation is broader</a:t>
            </a:r>
          </a:p>
          <a:p>
            <a:r>
              <a:rPr lang="en-US" sz="2000" dirty="0">
                <a:ea typeface="Calibri"/>
                <a:cs typeface="Calibri"/>
              </a:rPr>
              <a:t>Delta nose has extended 50m </a:t>
            </a:r>
            <a:br>
              <a:rPr lang="en-US" sz="2000" dirty="0">
                <a:ea typeface="Calibri"/>
                <a:cs typeface="Calibri"/>
              </a:rPr>
            </a:br>
            <a:r>
              <a:rPr lang="en-US" sz="2000" dirty="0">
                <a:ea typeface="Calibri"/>
                <a:cs typeface="Calibri"/>
              </a:rPr>
              <a:t>further into Columbia</a:t>
            </a:r>
          </a:p>
          <a:p>
            <a:endParaRPr lang="en-US" sz="2000" dirty="0">
              <a:ea typeface="Calibri"/>
              <a:cs typeface="Calibri"/>
            </a:endParaRPr>
          </a:p>
          <a:p>
            <a:pPr marL="0" indent="0">
              <a:buNone/>
            </a:pPr>
            <a:endParaRPr lang="en-US" sz="2000" dirty="0">
              <a:ea typeface="Calibri"/>
              <a:cs typeface="Calibri"/>
            </a:endParaRPr>
          </a:p>
        </p:txBody>
      </p:sp>
      <p:sp>
        <p:nvSpPr>
          <p:cNvPr id="7" name="Freeform: Shape 6">
            <a:extLst>
              <a:ext uri="{FF2B5EF4-FFF2-40B4-BE49-F238E27FC236}">
                <a16:creationId xmlns="" xmlns:a16="http://schemas.microsoft.com/office/drawing/2014/main" id="{2700141A-AE38-1AF1-8F09-4803FE3E378D}"/>
              </a:ext>
            </a:extLst>
          </p:cNvPr>
          <p:cNvSpPr/>
          <p:nvPr/>
        </p:nvSpPr>
        <p:spPr>
          <a:xfrm>
            <a:off x="7261885" y="255181"/>
            <a:ext cx="3912934" cy="3370521"/>
          </a:xfrm>
          <a:custGeom>
            <a:avLst/>
            <a:gdLst>
              <a:gd name="connsiteX0" fmla="*/ 3370673 w 3912934"/>
              <a:gd name="connsiteY0" fmla="*/ 0 h 3370521"/>
              <a:gd name="connsiteX1" fmla="*/ 3296245 w 3912934"/>
              <a:gd name="connsiteY1" fmla="*/ 106326 h 3370521"/>
              <a:gd name="connsiteX2" fmla="*/ 3253715 w 3912934"/>
              <a:gd name="connsiteY2" fmla="*/ 127591 h 3370521"/>
              <a:gd name="connsiteX3" fmla="*/ 3126124 w 3912934"/>
              <a:gd name="connsiteY3" fmla="*/ 233917 h 3370521"/>
              <a:gd name="connsiteX4" fmla="*/ 3062329 w 3912934"/>
              <a:gd name="connsiteY4" fmla="*/ 308345 h 3370521"/>
              <a:gd name="connsiteX5" fmla="*/ 2977268 w 3912934"/>
              <a:gd name="connsiteY5" fmla="*/ 414670 h 3370521"/>
              <a:gd name="connsiteX6" fmla="*/ 2934738 w 3912934"/>
              <a:gd name="connsiteY6" fmla="*/ 489098 h 3370521"/>
              <a:gd name="connsiteX7" fmla="*/ 2924106 w 3912934"/>
              <a:gd name="connsiteY7" fmla="*/ 520996 h 3370521"/>
              <a:gd name="connsiteX8" fmla="*/ 2892208 w 3912934"/>
              <a:gd name="connsiteY8" fmla="*/ 584791 h 3370521"/>
              <a:gd name="connsiteX9" fmla="*/ 2860310 w 3912934"/>
              <a:gd name="connsiteY9" fmla="*/ 627321 h 3370521"/>
              <a:gd name="connsiteX10" fmla="*/ 2839045 w 3912934"/>
              <a:gd name="connsiteY10" fmla="*/ 669852 h 3370521"/>
              <a:gd name="connsiteX11" fmla="*/ 2796515 w 3912934"/>
              <a:gd name="connsiteY11" fmla="*/ 723014 h 3370521"/>
              <a:gd name="connsiteX12" fmla="*/ 2753985 w 3912934"/>
              <a:gd name="connsiteY12" fmla="*/ 797442 h 3370521"/>
              <a:gd name="connsiteX13" fmla="*/ 2732720 w 3912934"/>
              <a:gd name="connsiteY13" fmla="*/ 829340 h 3370521"/>
              <a:gd name="connsiteX14" fmla="*/ 2668924 w 3912934"/>
              <a:gd name="connsiteY14" fmla="*/ 893135 h 3370521"/>
              <a:gd name="connsiteX15" fmla="*/ 2647659 w 3912934"/>
              <a:gd name="connsiteY15" fmla="*/ 956931 h 3370521"/>
              <a:gd name="connsiteX16" fmla="*/ 2637027 w 3912934"/>
              <a:gd name="connsiteY16" fmla="*/ 988828 h 3370521"/>
              <a:gd name="connsiteX17" fmla="*/ 2583864 w 3912934"/>
              <a:gd name="connsiteY17" fmla="*/ 1063256 h 3370521"/>
              <a:gd name="connsiteX18" fmla="*/ 2509436 w 3912934"/>
              <a:gd name="connsiteY18" fmla="*/ 1190847 h 3370521"/>
              <a:gd name="connsiteX19" fmla="*/ 2488171 w 3912934"/>
              <a:gd name="connsiteY19" fmla="*/ 1254642 h 3370521"/>
              <a:gd name="connsiteX20" fmla="*/ 2466906 w 3912934"/>
              <a:gd name="connsiteY20" fmla="*/ 1339703 h 3370521"/>
              <a:gd name="connsiteX21" fmla="*/ 2424375 w 3912934"/>
              <a:gd name="connsiteY21" fmla="*/ 1414131 h 3370521"/>
              <a:gd name="connsiteX22" fmla="*/ 2403110 w 3912934"/>
              <a:gd name="connsiteY22" fmla="*/ 1488559 h 3370521"/>
              <a:gd name="connsiteX23" fmla="*/ 2381845 w 3912934"/>
              <a:gd name="connsiteY23" fmla="*/ 1531089 h 3370521"/>
              <a:gd name="connsiteX24" fmla="*/ 2360580 w 3912934"/>
              <a:gd name="connsiteY24" fmla="*/ 1669312 h 3370521"/>
              <a:gd name="connsiteX25" fmla="*/ 2318050 w 3912934"/>
              <a:gd name="connsiteY25" fmla="*/ 2158410 h 3370521"/>
              <a:gd name="connsiteX26" fmla="*/ 2275520 w 3912934"/>
              <a:gd name="connsiteY26" fmla="*/ 2179675 h 3370521"/>
              <a:gd name="connsiteX27" fmla="*/ 2190459 w 3912934"/>
              <a:gd name="connsiteY27" fmla="*/ 2254103 h 3370521"/>
              <a:gd name="connsiteX28" fmla="*/ 1935278 w 3912934"/>
              <a:gd name="connsiteY28" fmla="*/ 2360428 h 3370521"/>
              <a:gd name="connsiteX29" fmla="*/ 1775789 w 3912934"/>
              <a:gd name="connsiteY29" fmla="*/ 2402959 h 3370521"/>
              <a:gd name="connsiteX30" fmla="*/ 1371752 w 3912934"/>
              <a:gd name="connsiteY30" fmla="*/ 2434856 h 3370521"/>
              <a:gd name="connsiteX31" fmla="*/ 1095306 w 3912934"/>
              <a:gd name="connsiteY31" fmla="*/ 2466754 h 3370521"/>
              <a:gd name="connsiteX32" fmla="*/ 1052775 w 3912934"/>
              <a:gd name="connsiteY32" fmla="*/ 2488019 h 3370521"/>
              <a:gd name="connsiteX33" fmla="*/ 967715 w 3912934"/>
              <a:gd name="connsiteY33" fmla="*/ 2509284 h 3370521"/>
              <a:gd name="connsiteX34" fmla="*/ 861389 w 3912934"/>
              <a:gd name="connsiteY34" fmla="*/ 2530549 h 3370521"/>
              <a:gd name="connsiteX35" fmla="*/ 829492 w 3912934"/>
              <a:gd name="connsiteY35" fmla="*/ 2541182 h 3370521"/>
              <a:gd name="connsiteX36" fmla="*/ 712534 w 3912934"/>
              <a:gd name="connsiteY36" fmla="*/ 2573079 h 3370521"/>
              <a:gd name="connsiteX37" fmla="*/ 606208 w 3912934"/>
              <a:gd name="connsiteY37" fmla="*/ 2615610 h 3370521"/>
              <a:gd name="connsiteX38" fmla="*/ 404189 w 3912934"/>
              <a:gd name="connsiteY38" fmla="*/ 2636875 h 3370521"/>
              <a:gd name="connsiteX39" fmla="*/ 361659 w 3912934"/>
              <a:gd name="connsiteY39" fmla="*/ 2647507 h 3370521"/>
              <a:gd name="connsiteX40" fmla="*/ 297864 w 3912934"/>
              <a:gd name="connsiteY40" fmla="*/ 2679405 h 3370521"/>
              <a:gd name="connsiteX41" fmla="*/ 159641 w 3912934"/>
              <a:gd name="connsiteY41" fmla="*/ 2690038 h 3370521"/>
              <a:gd name="connsiteX42" fmla="*/ 10785 w 3912934"/>
              <a:gd name="connsiteY42" fmla="*/ 2711303 h 3370521"/>
              <a:gd name="connsiteX43" fmla="*/ 152 w 3912934"/>
              <a:gd name="connsiteY43" fmla="*/ 2743200 h 3370521"/>
              <a:gd name="connsiteX44" fmla="*/ 21417 w 3912934"/>
              <a:gd name="connsiteY44" fmla="*/ 2796363 h 3370521"/>
              <a:gd name="connsiteX45" fmla="*/ 138375 w 3912934"/>
              <a:gd name="connsiteY45" fmla="*/ 2923954 h 3370521"/>
              <a:gd name="connsiteX46" fmla="*/ 223436 w 3912934"/>
              <a:gd name="connsiteY46" fmla="*/ 3040912 h 3370521"/>
              <a:gd name="connsiteX47" fmla="*/ 319129 w 3912934"/>
              <a:gd name="connsiteY47" fmla="*/ 3104707 h 3370521"/>
              <a:gd name="connsiteX48" fmla="*/ 393557 w 3912934"/>
              <a:gd name="connsiteY48" fmla="*/ 3147238 h 3370521"/>
              <a:gd name="connsiteX49" fmla="*/ 478617 w 3912934"/>
              <a:gd name="connsiteY49" fmla="*/ 3189768 h 3370521"/>
              <a:gd name="connsiteX50" fmla="*/ 616841 w 3912934"/>
              <a:gd name="connsiteY50" fmla="*/ 3285461 h 3370521"/>
              <a:gd name="connsiteX51" fmla="*/ 670003 w 3912934"/>
              <a:gd name="connsiteY51" fmla="*/ 3296093 h 3370521"/>
              <a:gd name="connsiteX52" fmla="*/ 733799 w 3912934"/>
              <a:gd name="connsiteY52" fmla="*/ 3327991 h 3370521"/>
              <a:gd name="connsiteX53" fmla="*/ 818859 w 3912934"/>
              <a:gd name="connsiteY53" fmla="*/ 3370521 h 3370521"/>
              <a:gd name="connsiteX54" fmla="*/ 893287 w 3912934"/>
              <a:gd name="connsiteY54" fmla="*/ 3359889 h 3370521"/>
              <a:gd name="connsiteX55" fmla="*/ 946450 w 3912934"/>
              <a:gd name="connsiteY55" fmla="*/ 3296093 h 3370521"/>
              <a:gd name="connsiteX56" fmla="*/ 1052775 w 3912934"/>
              <a:gd name="connsiteY56" fmla="*/ 3285461 h 3370521"/>
              <a:gd name="connsiteX57" fmla="*/ 1148468 w 3912934"/>
              <a:gd name="connsiteY57" fmla="*/ 3264196 h 3370521"/>
              <a:gd name="connsiteX58" fmla="*/ 1201631 w 3912934"/>
              <a:gd name="connsiteY58" fmla="*/ 3232298 h 3370521"/>
              <a:gd name="connsiteX59" fmla="*/ 1265427 w 3912934"/>
              <a:gd name="connsiteY59" fmla="*/ 3211033 h 3370521"/>
              <a:gd name="connsiteX60" fmla="*/ 1414282 w 3912934"/>
              <a:gd name="connsiteY60" fmla="*/ 3179135 h 3370521"/>
              <a:gd name="connsiteX61" fmla="*/ 1499343 w 3912934"/>
              <a:gd name="connsiteY61" fmla="*/ 3168503 h 3370521"/>
              <a:gd name="connsiteX62" fmla="*/ 1743892 w 3912934"/>
              <a:gd name="connsiteY62" fmla="*/ 3136605 h 3370521"/>
              <a:gd name="connsiteX63" fmla="*/ 1786422 w 3912934"/>
              <a:gd name="connsiteY63" fmla="*/ 3125972 h 3370521"/>
              <a:gd name="connsiteX64" fmla="*/ 1935278 w 3912934"/>
              <a:gd name="connsiteY64" fmla="*/ 3094075 h 3370521"/>
              <a:gd name="connsiteX65" fmla="*/ 2062868 w 3912934"/>
              <a:gd name="connsiteY65" fmla="*/ 2998382 h 3370521"/>
              <a:gd name="connsiteX66" fmla="*/ 2094766 w 3912934"/>
              <a:gd name="connsiteY66" fmla="*/ 2966484 h 3370521"/>
              <a:gd name="connsiteX67" fmla="*/ 2169194 w 3912934"/>
              <a:gd name="connsiteY67" fmla="*/ 2923954 h 3370521"/>
              <a:gd name="connsiteX68" fmla="*/ 2232989 w 3912934"/>
              <a:gd name="connsiteY68" fmla="*/ 2870791 h 3370521"/>
              <a:gd name="connsiteX69" fmla="*/ 2349948 w 3912934"/>
              <a:gd name="connsiteY69" fmla="*/ 2785731 h 3370521"/>
              <a:gd name="connsiteX70" fmla="*/ 2371213 w 3912934"/>
              <a:gd name="connsiteY70" fmla="*/ 2753833 h 3370521"/>
              <a:gd name="connsiteX71" fmla="*/ 2435008 w 3912934"/>
              <a:gd name="connsiteY71" fmla="*/ 2679405 h 3370521"/>
              <a:gd name="connsiteX72" fmla="*/ 2456273 w 3912934"/>
              <a:gd name="connsiteY72" fmla="*/ 2604977 h 3370521"/>
              <a:gd name="connsiteX73" fmla="*/ 2466906 w 3912934"/>
              <a:gd name="connsiteY73" fmla="*/ 2541182 h 3370521"/>
              <a:gd name="connsiteX74" fmla="*/ 2509436 w 3912934"/>
              <a:gd name="connsiteY74" fmla="*/ 2477386 h 3370521"/>
              <a:gd name="connsiteX75" fmla="*/ 2541334 w 3912934"/>
              <a:gd name="connsiteY75" fmla="*/ 2371061 h 3370521"/>
              <a:gd name="connsiteX76" fmla="*/ 2562599 w 3912934"/>
              <a:gd name="connsiteY76" fmla="*/ 2307266 h 3370521"/>
              <a:gd name="connsiteX77" fmla="*/ 2573231 w 3912934"/>
              <a:gd name="connsiteY77" fmla="*/ 2264735 h 3370521"/>
              <a:gd name="connsiteX78" fmla="*/ 2594496 w 3912934"/>
              <a:gd name="connsiteY78" fmla="*/ 2200940 h 3370521"/>
              <a:gd name="connsiteX79" fmla="*/ 2615762 w 3912934"/>
              <a:gd name="connsiteY79" fmla="*/ 2073349 h 3370521"/>
              <a:gd name="connsiteX80" fmla="*/ 2637027 w 3912934"/>
              <a:gd name="connsiteY80" fmla="*/ 2009554 h 3370521"/>
              <a:gd name="connsiteX81" fmla="*/ 2658292 w 3912934"/>
              <a:gd name="connsiteY81" fmla="*/ 1935126 h 3370521"/>
              <a:gd name="connsiteX82" fmla="*/ 2690189 w 3912934"/>
              <a:gd name="connsiteY82" fmla="*/ 1765005 h 3370521"/>
              <a:gd name="connsiteX83" fmla="*/ 2700822 w 3912934"/>
              <a:gd name="connsiteY83" fmla="*/ 1711842 h 3370521"/>
              <a:gd name="connsiteX84" fmla="*/ 2722087 w 3912934"/>
              <a:gd name="connsiteY84" fmla="*/ 1658679 h 3370521"/>
              <a:gd name="connsiteX85" fmla="*/ 2732720 w 3912934"/>
              <a:gd name="connsiteY85" fmla="*/ 1180214 h 3370521"/>
              <a:gd name="connsiteX86" fmla="*/ 2764617 w 3912934"/>
              <a:gd name="connsiteY86" fmla="*/ 1127052 h 3370521"/>
              <a:gd name="connsiteX87" fmla="*/ 2807148 w 3912934"/>
              <a:gd name="connsiteY87" fmla="*/ 1052624 h 3370521"/>
              <a:gd name="connsiteX88" fmla="*/ 2849678 w 3912934"/>
              <a:gd name="connsiteY88" fmla="*/ 978196 h 3370521"/>
              <a:gd name="connsiteX89" fmla="*/ 2860310 w 3912934"/>
              <a:gd name="connsiteY89" fmla="*/ 935666 h 3370521"/>
              <a:gd name="connsiteX90" fmla="*/ 2902841 w 3912934"/>
              <a:gd name="connsiteY90" fmla="*/ 893135 h 3370521"/>
              <a:gd name="connsiteX91" fmla="*/ 3009166 w 3912934"/>
              <a:gd name="connsiteY91" fmla="*/ 776177 h 3370521"/>
              <a:gd name="connsiteX92" fmla="*/ 3051696 w 3912934"/>
              <a:gd name="connsiteY92" fmla="*/ 754912 h 3370521"/>
              <a:gd name="connsiteX93" fmla="*/ 3083594 w 3912934"/>
              <a:gd name="connsiteY93" fmla="*/ 723014 h 3370521"/>
              <a:gd name="connsiteX94" fmla="*/ 3179287 w 3912934"/>
              <a:gd name="connsiteY94" fmla="*/ 669852 h 3370521"/>
              <a:gd name="connsiteX95" fmla="*/ 3264348 w 3912934"/>
              <a:gd name="connsiteY95" fmla="*/ 659219 h 3370521"/>
              <a:gd name="connsiteX96" fmla="*/ 3402571 w 3912934"/>
              <a:gd name="connsiteY96" fmla="*/ 616689 h 3370521"/>
              <a:gd name="connsiteX97" fmla="*/ 3498264 w 3912934"/>
              <a:gd name="connsiteY97" fmla="*/ 606056 h 3370521"/>
              <a:gd name="connsiteX98" fmla="*/ 3530162 w 3912934"/>
              <a:gd name="connsiteY98" fmla="*/ 584791 h 3370521"/>
              <a:gd name="connsiteX99" fmla="*/ 3562059 w 3912934"/>
              <a:gd name="connsiteY99" fmla="*/ 574159 h 3370521"/>
              <a:gd name="connsiteX100" fmla="*/ 3668385 w 3912934"/>
              <a:gd name="connsiteY100" fmla="*/ 510363 h 3370521"/>
              <a:gd name="connsiteX101" fmla="*/ 3742813 w 3912934"/>
              <a:gd name="connsiteY101" fmla="*/ 489098 h 3370521"/>
              <a:gd name="connsiteX102" fmla="*/ 3764078 w 3912934"/>
              <a:gd name="connsiteY102" fmla="*/ 446568 h 3370521"/>
              <a:gd name="connsiteX103" fmla="*/ 3838506 w 3912934"/>
              <a:gd name="connsiteY103" fmla="*/ 372140 h 3370521"/>
              <a:gd name="connsiteX104" fmla="*/ 3912934 w 3912934"/>
              <a:gd name="connsiteY104" fmla="*/ 255182 h 337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912934" h="3370521">
                <a:moveTo>
                  <a:pt x="3370673" y="0"/>
                </a:moveTo>
                <a:cubicBezTo>
                  <a:pt x="3351014" y="32764"/>
                  <a:pt x="3325423" y="80795"/>
                  <a:pt x="3296245" y="106326"/>
                </a:cubicBezTo>
                <a:cubicBezTo>
                  <a:pt x="3284317" y="116763"/>
                  <a:pt x="3266395" y="118081"/>
                  <a:pt x="3253715" y="127591"/>
                </a:cubicBezTo>
                <a:cubicBezTo>
                  <a:pt x="3209425" y="160808"/>
                  <a:pt x="3165271" y="194770"/>
                  <a:pt x="3126124" y="233917"/>
                </a:cubicBezTo>
                <a:cubicBezTo>
                  <a:pt x="3064334" y="295707"/>
                  <a:pt x="3123711" y="233323"/>
                  <a:pt x="3062329" y="308345"/>
                </a:cubicBezTo>
                <a:cubicBezTo>
                  <a:pt x="2975791" y="414113"/>
                  <a:pt x="3022301" y="347122"/>
                  <a:pt x="2977268" y="414670"/>
                </a:cubicBezTo>
                <a:cubicBezTo>
                  <a:pt x="2952891" y="487807"/>
                  <a:pt x="2986234" y="398979"/>
                  <a:pt x="2934738" y="489098"/>
                </a:cubicBezTo>
                <a:cubicBezTo>
                  <a:pt x="2929177" y="498829"/>
                  <a:pt x="2928658" y="510754"/>
                  <a:pt x="2924106" y="520996"/>
                </a:cubicBezTo>
                <a:cubicBezTo>
                  <a:pt x="2914450" y="542722"/>
                  <a:pt x="2904440" y="564404"/>
                  <a:pt x="2892208" y="584791"/>
                </a:cubicBezTo>
                <a:cubicBezTo>
                  <a:pt x="2883091" y="599987"/>
                  <a:pt x="2869702" y="612294"/>
                  <a:pt x="2860310" y="627321"/>
                </a:cubicBezTo>
                <a:cubicBezTo>
                  <a:pt x="2851909" y="640762"/>
                  <a:pt x="2847837" y="656664"/>
                  <a:pt x="2839045" y="669852"/>
                </a:cubicBezTo>
                <a:cubicBezTo>
                  <a:pt x="2826457" y="688734"/>
                  <a:pt x="2809103" y="704132"/>
                  <a:pt x="2796515" y="723014"/>
                </a:cubicBezTo>
                <a:cubicBezTo>
                  <a:pt x="2780665" y="746789"/>
                  <a:pt x="2768686" y="772940"/>
                  <a:pt x="2753985" y="797442"/>
                </a:cubicBezTo>
                <a:cubicBezTo>
                  <a:pt x="2747410" y="808400"/>
                  <a:pt x="2741210" y="819789"/>
                  <a:pt x="2732720" y="829340"/>
                </a:cubicBezTo>
                <a:cubicBezTo>
                  <a:pt x="2712740" y="851817"/>
                  <a:pt x="2668924" y="893135"/>
                  <a:pt x="2668924" y="893135"/>
                </a:cubicBezTo>
                <a:lnTo>
                  <a:pt x="2647659" y="956931"/>
                </a:lnTo>
                <a:cubicBezTo>
                  <a:pt x="2644115" y="967563"/>
                  <a:pt x="2643751" y="979862"/>
                  <a:pt x="2637027" y="988828"/>
                </a:cubicBezTo>
                <a:cubicBezTo>
                  <a:pt x="2626213" y="1003247"/>
                  <a:pt x="2594227" y="1044257"/>
                  <a:pt x="2583864" y="1063256"/>
                </a:cubicBezTo>
                <a:cubicBezTo>
                  <a:pt x="2516590" y="1186592"/>
                  <a:pt x="2569756" y="1110421"/>
                  <a:pt x="2509436" y="1190847"/>
                </a:cubicBezTo>
                <a:cubicBezTo>
                  <a:pt x="2502348" y="1212112"/>
                  <a:pt x="2494329" y="1233089"/>
                  <a:pt x="2488171" y="1254642"/>
                </a:cubicBezTo>
                <a:cubicBezTo>
                  <a:pt x="2480142" y="1282744"/>
                  <a:pt x="2481406" y="1314328"/>
                  <a:pt x="2466906" y="1339703"/>
                </a:cubicBezTo>
                <a:lnTo>
                  <a:pt x="2424375" y="1414131"/>
                </a:lnTo>
                <a:cubicBezTo>
                  <a:pt x="2417287" y="1438940"/>
                  <a:pt x="2411928" y="1464310"/>
                  <a:pt x="2403110" y="1488559"/>
                </a:cubicBezTo>
                <a:cubicBezTo>
                  <a:pt x="2397693" y="1503455"/>
                  <a:pt x="2386399" y="1515907"/>
                  <a:pt x="2381845" y="1531089"/>
                </a:cubicBezTo>
                <a:cubicBezTo>
                  <a:pt x="2378338" y="1542778"/>
                  <a:pt x="2361189" y="1662852"/>
                  <a:pt x="2360580" y="1669312"/>
                </a:cubicBezTo>
                <a:cubicBezTo>
                  <a:pt x="2345210" y="1832236"/>
                  <a:pt x="2344953" y="1996989"/>
                  <a:pt x="2318050" y="2158410"/>
                </a:cubicBezTo>
                <a:cubicBezTo>
                  <a:pt x="2315444" y="2174044"/>
                  <a:pt x="2288200" y="2170165"/>
                  <a:pt x="2275520" y="2179675"/>
                </a:cubicBezTo>
                <a:cubicBezTo>
                  <a:pt x="2245380" y="2202280"/>
                  <a:pt x="2219618" y="2230246"/>
                  <a:pt x="2190459" y="2254103"/>
                </a:cubicBezTo>
                <a:cubicBezTo>
                  <a:pt x="2125853" y="2306962"/>
                  <a:pt x="1961331" y="2349263"/>
                  <a:pt x="1935278" y="2360428"/>
                </a:cubicBezTo>
                <a:cubicBezTo>
                  <a:pt x="1834586" y="2403582"/>
                  <a:pt x="1887633" y="2388978"/>
                  <a:pt x="1775789" y="2402959"/>
                </a:cubicBezTo>
                <a:cubicBezTo>
                  <a:pt x="1594127" y="2463513"/>
                  <a:pt x="1786136" y="2406278"/>
                  <a:pt x="1371752" y="2434856"/>
                </a:cubicBezTo>
                <a:cubicBezTo>
                  <a:pt x="1279212" y="2441238"/>
                  <a:pt x="1187455" y="2456121"/>
                  <a:pt x="1095306" y="2466754"/>
                </a:cubicBezTo>
                <a:cubicBezTo>
                  <a:pt x="1081129" y="2473842"/>
                  <a:pt x="1067812" y="2483007"/>
                  <a:pt x="1052775" y="2488019"/>
                </a:cubicBezTo>
                <a:cubicBezTo>
                  <a:pt x="1025049" y="2497261"/>
                  <a:pt x="995911" y="2501594"/>
                  <a:pt x="967715" y="2509284"/>
                </a:cubicBezTo>
                <a:cubicBezTo>
                  <a:pt x="886060" y="2531554"/>
                  <a:pt x="1005008" y="2510033"/>
                  <a:pt x="861389" y="2530549"/>
                </a:cubicBezTo>
                <a:cubicBezTo>
                  <a:pt x="850757" y="2534093"/>
                  <a:pt x="840268" y="2538103"/>
                  <a:pt x="829492" y="2541182"/>
                </a:cubicBezTo>
                <a:cubicBezTo>
                  <a:pt x="790637" y="2552283"/>
                  <a:pt x="750870" y="2560300"/>
                  <a:pt x="712534" y="2573079"/>
                </a:cubicBezTo>
                <a:cubicBezTo>
                  <a:pt x="618083" y="2604563"/>
                  <a:pt x="730111" y="2589060"/>
                  <a:pt x="606208" y="2615610"/>
                </a:cubicBezTo>
                <a:cubicBezTo>
                  <a:pt x="571978" y="2622945"/>
                  <a:pt x="426747" y="2634824"/>
                  <a:pt x="404189" y="2636875"/>
                </a:cubicBezTo>
                <a:cubicBezTo>
                  <a:pt x="390012" y="2640419"/>
                  <a:pt x="375090" y="2641751"/>
                  <a:pt x="361659" y="2647507"/>
                </a:cubicBezTo>
                <a:cubicBezTo>
                  <a:pt x="322548" y="2664269"/>
                  <a:pt x="340033" y="2674134"/>
                  <a:pt x="297864" y="2679405"/>
                </a:cubicBezTo>
                <a:cubicBezTo>
                  <a:pt x="252010" y="2685137"/>
                  <a:pt x="205569" y="2684935"/>
                  <a:pt x="159641" y="2690038"/>
                </a:cubicBezTo>
                <a:cubicBezTo>
                  <a:pt x="109825" y="2695573"/>
                  <a:pt x="60404" y="2704215"/>
                  <a:pt x="10785" y="2711303"/>
                </a:cubicBezTo>
                <a:cubicBezTo>
                  <a:pt x="7241" y="2721935"/>
                  <a:pt x="-1238" y="2732079"/>
                  <a:pt x="152" y="2743200"/>
                </a:cubicBezTo>
                <a:cubicBezTo>
                  <a:pt x="2519" y="2762139"/>
                  <a:pt x="12882" y="2779292"/>
                  <a:pt x="21417" y="2796363"/>
                </a:cubicBezTo>
                <a:cubicBezTo>
                  <a:pt x="44561" y="2842652"/>
                  <a:pt x="115343" y="2900922"/>
                  <a:pt x="138375" y="2923954"/>
                </a:cubicBezTo>
                <a:cubicBezTo>
                  <a:pt x="288564" y="3074142"/>
                  <a:pt x="46320" y="2824437"/>
                  <a:pt x="223436" y="3040912"/>
                </a:cubicBezTo>
                <a:cubicBezTo>
                  <a:pt x="254128" y="3078425"/>
                  <a:pt x="280639" y="3083712"/>
                  <a:pt x="319129" y="3104707"/>
                </a:cubicBezTo>
                <a:cubicBezTo>
                  <a:pt x="344214" y="3118390"/>
                  <a:pt x="368344" y="3133791"/>
                  <a:pt x="393557" y="3147238"/>
                </a:cubicBezTo>
                <a:cubicBezTo>
                  <a:pt x="421528" y="3162156"/>
                  <a:pt x="450788" y="3174588"/>
                  <a:pt x="478617" y="3189768"/>
                </a:cubicBezTo>
                <a:cubicBezTo>
                  <a:pt x="528164" y="3216794"/>
                  <a:pt x="563490" y="3264121"/>
                  <a:pt x="616841" y="3285461"/>
                </a:cubicBezTo>
                <a:cubicBezTo>
                  <a:pt x="633620" y="3292173"/>
                  <a:pt x="652282" y="3292549"/>
                  <a:pt x="670003" y="3296093"/>
                </a:cubicBezTo>
                <a:cubicBezTo>
                  <a:pt x="739908" y="3342698"/>
                  <a:pt x="664623" y="3296548"/>
                  <a:pt x="733799" y="3327991"/>
                </a:cubicBezTo>
                <a:cubicBezTo>
                  <a:pt x="762658" y="3341108"/>
                  <a:pt x="790506" y="3356344"/>
                  <a:pt x="818859" y="3370521"/>
                </a:cubicBezTo>
                <a:cubicBezTo>
                  <a:pt x="843668" y="3366977"/>
                  <a:pt x="870386" y="3370067"/>
                  <a:pt x="893287" y="3359889"/>
                </a:cubicBezTo>
                <a:cubicBezTo>
                  <a:pt x="975310" y="3323435"/>
                  <a:pt x="843837" y="3327666"/>
                  <a:pt x="946450" y="3296093"/>
                </a:cubicBezTo>
                <a:cubicBezTo>
                  <a:pt x="980493" y="3285618"/>
                  <a:pt x="1017333" y="3289005"/>
                  <a:pt x="1052775" y="3285461"/>
                </a:cubicBezTo>
                <a:cubicBezTo>
                  <a:pt x="1084673" y="3278373"/>
                  <a:pt x="1117696" y="3275186"/>
                  <a:pt x="1148468" y="3264196"/>
                </a:cubicBezTo>
                <a:cubicBezTo>
                  <a:pt x="1167930" y="3257245"/>
                  <a:pt x="1182817" y="3240850"/>
                  <a:pt x="1201631" y="3232298"/>
                </a:cubicBezTo>
                <a:cubicBezTo>
                  <a:pt x="1222037" y="3223022"/>
                  <a:pt x="1243957" y="3217474"/>
                  <a:pt x="1265427" y="3211033"/>
                </a:cubicBezTo>
                <a:cubicBezTo>
                  <a:pt x="1301734" y="3200141"/>
                  <a:pt x="1395746" y="3182224"/>
                  <a:pt x="1414282" y="3179135"/>
                </a:cubicBezTo>
                <a:cubicBezTo>
                  <a:pt x="1442468" y="3174438"/>
                  <a:pt x="1471085" y="3172742"/>
                  <a:pt x="1499343" y="3168503"/>
                </a:cubicBezTo>
                <a:cubicBezTo>
                  <a:pt x="1712440" y="3136539"/>
                  <a:pt x="1541420" y="3155012"/>
                  <a:pt x="1743892" y="3136605"/>
                </a:cubicBezTo>
                <a:lnTo>
                  <a:pt x="1786422" y="3125972"/>
                </a:lnTo>
                <a:cubicBezTo>
                  <a:pt x="1868275" y="3107083"/>
                  <a:pt x="1867485" y="3107633"/>
                  <a:pt x="1935278" y="3094075"/>
                </a:cubicBezTo>
                <a:cubicBezTo>
                  <a:pt x="2024400" y="3004953"/>
                  <a:pt x="1922533" y="3100445"/>
                  <a:pt x="2062868" y="2998382"/>
                </a:cubicBezTo>
                <a:cubicBezTo>
                  <a:pt x="2075029" y="2989538"/>
                  <a:pt x="2083349" y="2976270"/>
                  <a:pt x="2094766" y="2966484"/>
                </a:cubicBezTo>
                <a:cubicBezTo>
                  <a:pt x="2135730" y="2931372"/>
                  <a:pt x="2127146" y="2937969"/>
                  <a:pt x="2169194" y="2923954"/>
                </a:cubicBezTo>
                <a:cubicBezTo>
                  <a:pt x="2190459" y="2906233"/>
                  <a:pt x="2210602" y="2887072"/>
                  <a:pt x="2232989" y="2870791"/>
                </a:cubicBezTo>
                <a:cubicBezTo>
                  <a:pt x="2309423" y="2815202"/>
                  <a:pt x="2270899" y="2864779"/>
                  <a:pt x="2349948" y="2785731"/>
                </a:cubicBezTo>
                <a:cubicBezTo>
                  <a:pt x="2358984" y="2776695"/>
                  <a:pt x="2363786" y="2764232"/>
                  <a:pt x="2371213" y="2753833"/>
                </a:cubicBezTo>
                <a:cubicBezTo>
                  <a:pt x="2405312" y="2706093"/>
                  <a:pt x="2396366" y="2718047"/>
                  <a:pt x="2435008" y="2679405"/>
                </a:cubicBezTo>
                <a:cubicBezTo>
                  <a:pt x="2442096" y="2654596"/>
                  <a:pt x="2450471" y="2630118"/>
                  <a:pt x="2456273" y="2604977"/>
                </a:cubicBezTo>
                <a:cubicBezTo>
                  <a:pt x="2461121" y="2583971"/>
                  <a:pt x="2458614" y="2561082"/>
                  <a:pt x="2466906" y="2541182"/>
                </a:cubicBezTo>
                <a:cubicBezTo>
                  <a:pt x="2476736" y="2517590"/>
                  <a:pt x="2497198" y="2499823"/>
                  <a:pt x="2509436" y="2477386"/>
                </a:cubicBezTo>
                <a:cubicBezTo>
                  <a:pt x="2538281" y="2424504"/>
                  <a:pt x="2526136" y="2426786"/>
                  <a:pt x="2541334" y="2371061"/>
                </a:cubicBezTo>
                <a:cubicBezTo>
                  <a:pt x="2547232" y="2349436"/>
                  <a:pt x="2557163" y="2329012"/>
                  <a:pt x="2562599" y="2307266"/>
                </a:cubicBezTo>
                <a:cubicBezTo>
                  <a:pt x="2566143" y="2293089"/>
                  <a:pt x="2569032" y="2278732"/>
                  <a:pt x="2573231" y="2264735"/>
                </a:cubicBezTo>
                <a:cubicBezTo>
                  <a:pt x="2579672" y="2243265"/>
                  <a:pt x="2588598" y="2222565"/>
                  <a:pt x="2594496" y="2200940"/>
                </a:cubicBezTo>
                <a:cubicBezTo>
                  <a:pt x="2616991" y="2118460"/>
                  <a:pt x="2592940" y="2172244"/>
                  <a:pt x="2615762" y="2073349"/>
                </a:cubicBezTo>
                <a:cubicBezTo>
                  <a:pt x="2620802" y="2051508"/>
                  <a:pt x="2630435" y="2030978"/>
                  <a:pt x="2637027" y="2009554"/>
                </a:cubicBezTo>
                <a:cubicBezTo>
                  <a:pt x="2644615" y="1984893"/>
                  <a:pt x="2652811" y="1960339"/>
                  <a:pt x="2658292" y="1935126"/>
                </a:cubicBezTo>
                <a:cubicBezTo>
                  <a:pt x="2670548" y="1878748"/>
                  <a:pt x="2679394" y="1821681"/>
                  <a:pt x="2690189" y="1765005"/>
                </a:cubicBezTo>
                <a:cubicBezTo>
                  <a:pt x="2693570" y="1747252"/>
                  <a:pt x="2694110" y="1728621"/>
                  <a:pt x="2700822" y="1711842"/>
                </a:cubicBezTo>
                <a:lnTo>
                  <a:pt x="2722087" y="1658679"/>
                </a:lnTo>
                <a:cubicBezTo>
                  <a:pt x="2715278" y="1481638"/>
                  <a:pt x="2697083" y="1351272"/>
                  <a:pt x="2732720" y="1180214"/>
                </a:cubicBezTo>
                <a:cubicBezTo>
                  <a:pt x="2736935" y="1159983"/>
                  <a:pt x="2755375" y="1145536"/>
                  <a:pt x="2764617" y="1127052"/>
                </a:cubicBezTo>
                <a:cubicBezTo>
                  <a:pt x="2802098" y="1052089"/>
                  <a:pt x="2765824" y="1093946"/>
                  <a:pt x="2807148" y="1052624"/>
                </a:cubicBezTo>
                <a:cubicBezTo>
                  <a:pt x="2839666" y="955064"/>
                  <a:pt x="2785311" y="1106930"/>
                  <a:pt x="2849678" y="978196"/>
                </a:cubicBezTo>
                <a:cubicBezTo>
                  <a:pt x="2856213" y="965126"/>
                  <a:pt x="2852565" y="948058"/>
                  <a:pt x="2860310" y="935666"/>
                </a:cubicBezTo>
                <a:cubicBezTo>
                  <a:pt x="2870936" y="918664"/>
                  <a:pt x="2889793" y="908358"/>
                  <a:pt x="2902841" y="893135"/>
                </a:cubicBezTo>
                <a:cubicBezTo>
                  <a:pt x="2945611" y="843237"/>
                  <a:pt x="2917385" y="822067"/>
                  <a:pt x="3009166" y="776177"/>
                </a:cubicBezTo>
                <a:cubicBezTo>
                  <a:pt x="3023343" y="769089"/>
                  <a:pt x="3038798" y="764125"/>
                  <a:pt x="3051696" y="754912"/>
                </a:cubicBezTo>
                <a:cubicBezTo>
                  <a:pt x="3063932" y="746172"/>
                  <a:pt x="3072042" y="732640"/>
                  <a:pt x="3083594" y="723014"/>
                </a:cubicBezTo>
                <a:cubicBezTo>
                  <a:pt x="3103724" y="706239"/>
                  <a:pt x="3162762" y="674573"/>
                  <a:pt x="3179287" y="669852"/>
                </a:cubicBezTo>
                <a:cubicBezTo>
                  <a:pt x="3206762" y="662002"/>
                  <a:pt x="3235994" y="662763"/>
                  <a:pt x="3264348" y="659219"/>
                </a:cubicBezTo>
                <a:cubicBezTo>
                  <a:pt x="3310422" y="645042"/>
                  <a:pt x="3355564" y="627373"/>
                  <a:pt x="3402571" y="616689"/>
                </a:cubicBezTo>
                <a:cubicBezTo>
                  <a:pt x="3433867" y="609576"/>
                  <a:pt x="3467128" y="613840"/>
                  <a:pt x="3498264" y="606056"/>
                </a:cubicBezTo>
                <a:cubicBezTo>
                  <a:pt x="3510661" y="602957"/>
                  <a:pt x="3518732" y="590506"/>
                  <a:pt x="3530162" y="584791"/>
                </a:cubicBezTo>
                <a:cubicBezTo>
                  <a:pt x="3540186" y="579779"/>
                  <a:pt x="3552191" y="579472"/>
                  <a:pt x="3562059" y="574159"/>
                </a:cubicBezTo>
                <a:cubicBezTo>
                  <a:pt x="3598451" y="554563"/>
                  <a:pt x="3630987" y="527962"/>
                  <a:pt x="3668385" y="510363"/>
                </a:cubicBezTo>
                <a:cubicBezTo>
                  <a:pt x="3691731" y="499377"/>
                  <a:pt x="3718004" y="496186"/>
                  <a:pt x="3742813" y="489098"/>
                </a:cubicBezTo>
                <a:cubicBezTo>
                  <a:pt x="3749901" y="474921"/>
                  <a:pt x="3754041" y="458835"/>
                  <a:pt x="3764078" y="446568"/>
                </a:cubicBezTo>
                <a:cubicBezTo>
                  <a:pt x="3786296" y="419413"/>
                  <a:pt x="3821099" y="402603"/>
                  <a:pt x="3838506" y="372140"/>
                </a:cubicBezTo>
                <a:cubicBezTo>
                  <a:pt x="3889828" y="282326"/>
                  <a:pt x="3863891" y="320571"/>
                  <a:pt x="3912934" y="255182"/>
                </a:cubicBezTo>
              </a:path>
            </a:pathLst>
          </a:cu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 xmlns:a16="http://schemas.microsoft.com/office/drawing/2014/main" id="{84CB55CF-1C27-384F-A49D-5B3B22E36078}"/>
              </a:ext>
            </a:extLst>
          </p:cNvPr>
          <p:cNvSpPr/>
          <p:nvPr/>
        </p:nvSpPr>
        <p:spPr>
          <a:xfrm>
            <a:off x="5943600" y="2264735"/>
            <a:ext cx="4391247" cy="2732567"/>
          </a:xfrm>
          <a:custGeom>
            <a:avLst/>
            <a:gdLst>
              <a:gd name="connsiteX0" fmla="*/ 0 w 4391247"/>
              <a:gd name="connsiteY0" fmla="*/ 0 h 2732567"/>
              <a:gd name="connsiteX1" fmla="*/ 74428 w 4391247"/>
              <a:gd name="connsiteY1" fmla="*/ 10632 h 2732567"/>
              <a:gd name="connsiteX2" fmla="*/ 138223 w 4391247"/>
              <a:gd name="connsiteY2" fmla="*/ 63795 h 2732567"/>
              <a:gd name="connsiteX3" fmla="*/ 297712 w 4391247"/>
              <a:gd name="connsiteY3" fmla="*/ 170121 h 2732567"/>
              <a:gd name="connsiteX4" fmla="*/ 361507 w 4391247"/>
              <a:gd name="connsiteY4" fmla="*/ 244549 h 2732567"/>
              <a:gd name="connsiteX5" fmla="*/ 435935 w 4391247"/>
              <a:gd name="connsiteY5" fmla="*/ 265814 h 2732567"/>
              <a:gd name="connsiteX6" fmla="*/ 531628 w 4391247"/>
              <a:gd name="connsiteY6" fmla="*/ 329609 h 2732567"/>
              <a:gd name="connsiteX7" fmla="*/ 563526 w 4391247"/>
              <a:gd name="connsiteY7" fmla="*/ 340242 h 2732567"/>
              <a:gd name="connsiteX8" fmla="*/ 616688 w 4391247"/>
              <a:gd name="connsiteY8" fmla="*/ 382772 h 2732567"/>
              <a:gd name="connsiteX9" fmla="*/ 669851 w 4391247"/>
              <a:gd name="connsiteY9" fmla="*/ 404037 h 2732567"/>
              <a:gd name="connsiteX10" fmla="*/ 765544 w 4391247"/>
              <a:gd name="connsiteY10" fmla="*/ 478465 h 2732567"/>
              <a:gd name="connsiteX11" fmla="*/ 893135 w 4391247"/>
              <a:gd name="connsiteY11" fmla="*/ 574158 h 2732567"/>
              <a:gd name="connsiteX12" fmla="*/ 925033 w 4391247"/>
              <a:gd name="connsiteY12" fmla="*/ 595423 h 2732567"/>
              <a:gd name="connsiteX13" fmla="*/ 1020726 w 4391247"/>
              <a:gd name="connsiteY13" fmla="*/ 680484 h 2732567"/>
              <a:gd name="connsiteX14" fmla="*/ 1158949 w 4391247"/>
              <a:gd name="connsiteY14" fmla="*/ 786809 h 2732567"/>
              <a:gd name="connsiteX15" fmla="*/ 1329070 w 4391247"/>
              <a:gd name="connsiteY15" fmla="*/ 925032 h 2732567"/>
              <a:gd name="connsiteX16" fmla="*/ 1424763 w 4391247"/>
              <a:gd name="connsiteY16" fmla="*/ 978195 h 2732567"/>
              <a:gd name="connsiteX17" fmla="*/ 1520456 w 4391247"/>
              <a:gd name="connsiteY17" fmla="*/ 1020725 h 2732567"/>
              <a:gd name="connsiteX18" fmla="*/ 1626781 w 4391247"/>
              <a:gd name="connsiteY18" fmla="*/ 1084521 h 2732567"/>
              <a:gd name="connsiteX19" fmla="*/ 1690577 w 4391247"/>
              <a:gd name="connsiteY19" fmla="*/ 1127051 h 2732567"/>
              <a:gd name="connsiteX20" fmla="*/ 1881963 w 4391247"/>
              <a:gd name="connsiteY20" fmla="*/ 1212112 h 2732567"/>
              <a:gd name="connsiteX21" fmla="*/ 1924493 w 4391247"/>
              <a:gd name="connsiteY21" fmla="*/ 1233377 h 2732567"/>
              <a:gd name="connsiteX22" fmla="*/ 2020186 w 4391247"/>
              <a:gd name="connsiteY22" fmla="*/ 1297172 h 2732567"/>
              <a:gd name="connsiteX23" fmla="*/ 2083981 w 4391247"/>
              <a:gd name="connsiteY23" fmla="*/ 1339702 h 2732567"/>
              <a:gd name="connsiteX24" fmla="*/ 2169042 w 4391247"/>
              <a:gd name="connsiteY24" fmla="*/ 1414130 h 2732567"/>
              <a:gd name="connsiteX25" fmla="*/ 2286000 w 4391247"/>
              <a:gd name="connsiteY25" fmla="*/ 1488558 h 2732567"/>
              <a:gd name="connsiteX26" fmla="*/ 2317898 w 4391247"/>
              <a:gd name="connsiteY26" fmla="*/ 1520456 h 2732567"/>
              <a:gd name="connsiteX27" fmla="*/ 2541181 w 4391247"/>
              <a:gd name="connsiteY27" fmla="*/ 1669312 h 2732567"/>
              <a:gd name="connsiteX28" fmla="*/ 2562447 w 4391247"/>
              <a:gd name="connsiteY28" fmla="*/ 1690577 h 2732567"/>
              <a:gd name="connsiteX29" fmla="*/ 2626242 w 4391247"/>
              <a:gd name="connsiteY29" fmla="*/ 1722474 h 2732567"/>
              <a:gd name="connsiteX30" fmla="*/ 2743200 w 4391247"/>
              <a:gd name="connsiteY30" fmla="*/ 1765005 h 2732567"/>
              <a:gd name="connsiteX31" fmla="*/ 2881423 w 4391247"/>
              <a:gd name="connsiteY31" fmla="*/ 1850065 h 2732567"/>
              <a:gd name="connsiteX32" fmla="*/ 2934586 w 4391247"/>
              <a:gd name="connsiteY32" fmla="*/ 1871330 h 2732567"/>
              <a:gd name="connsiteX33" fmla="*/ 3019647 w 4391247"/>
              <a:gd name="connsiteY33" fmla="*/ 1935125 h 2732567"/>
              <a:gd name="connsiteX34" fmla="*/ 3040912 w 4391247"/>
              <a:gd name="connsiteY34" fmla="*/ 1956391 h 2732567"/>
              <a:gd name="connsiteX35" fmla="*/ 3211033 w 4391247"/>
              <a:gd name="connsiteY35" fmla="*/ 2062716 h 2732567"/>
              <a:gd name="connsiteX36" fmla="*/ 3264195 w 4391247"/>
              <a:gd name="connsiteY36" fmla="*/ 2094614 h 2732567"/>
              <a:gd name="connsiteX37" fmla="*/ 3296093 w 4391247"/>
              <a:gd name="connsiteY37" fmla="*/ 2115879 h 2732567"/>
              <a:gd name="connsiteX38" fmla="*/ 3530009 w 4391247"/>
              <a:gd name="connsiteY38" fmla="*/ 2232837 h 2732567"/>
              <a:gd name="connsiteX39" fmla="*/ 3668233 w 4391247"/>
              <a:gd name="connsiteY39" fmla="*/ 2317898 h 2732567"/>
              <a:gd name="connsiteX40" fmla="*/ 3817088 w 4391247"/>
              <a:gd name="connsiteY40" fmla="*/ 2392325 h 2732567"/>
              <a:gd name="connsiteX41" fmla="*/ 3891516 w 4391247"/>
              <a:gd name="connsiteY41" fmla="*/ 2424223 h 2732567"/>
              <a:gd name="connsiteX42" fmla="*/ 3934047 w 4391247"/>
              <a:gd name="connsiteY42" fmla="*/ 2456121 h 2732567"/>
              <a:gd name="connsiteX43" fmla="*/ 4051005 w 4391247"/>
              <a:gd name="connsiteY43" fmla="*/ 2519916 h 2732567"/>
              <a:gd name="connsiteX44" fmla="*/ 4082902 w 4391247"/>
              <a:gd name="connsiteY44" fmla="*/ 2551814 h 2732567"/>
              <a:gd name="connsiteX45" fmla="*/ 4125433 w 4391247"/>
              <a:gd name="connsiteY45" fmla="*/ 2562446 h 2732567"/>
              <a:gd name="connsiteX46" fmla="*/ 4157330 w 4391247"/>
              <a:gd name="connsiteY46" fmla="*/ 2573079 h 2732567"/>
              <a:gd name="connsiteX47" fmla="*/ 4306186 w 4391247"/>
              <a:gd name="connsiteY47" fmla="*/ 2658139 h 2732567"/>
              <a:gd name="connsiteX48" fmla="*/ 4348716 w 4391247"/>
              <a:gd name="connsiteY48" fmla="*/ 2700670 h 2732567"/>
              <a:gd name="connsiteX49" fmla="*/ 4391247 w 4391247"/>
              <a:gd name="connsiteY49" fmla="*/ 2732567 h 273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91247" h="2732567">
                <a:moveTo>
                  <a:pt x="0" y="0"/>
                </a:moveTo>
                <a:cubicBezTo>
                  <a:pt x="24809" y="3544"/>
                  <a:pt x="51673" y="130"/>
                  <a:pt x="74428" y="10632"/>
                </a:cubicBezTo>
                <a:cubicBezTo>
                  <a:pt x="99561" y="22232"/>
                  <a:pt x="115191" y="48440"/>
                  <a:pt x="138223" y="63795"/>
                </a:cubicBezTo>
                <a:cubicBezTo>
                  <a:pt x="199788" y="104838"/>
                  <a:pt x="248476" y="96268"/>
                  <a:pt x="297712" y="170121"/>
                </a:cubicBezTo>
                <a:cubicBezTo>
                  <a:pt x="314447" y="195223"/>
                  <a:pt x="334498" y="229817"/>
                  <a:pt x="361507" y="244549"/>
                </a:cubicBezTo>
                <a:cubicBezTo>
                  <a:pt x="384158" y="256904"/>
                  <a:pt x="411126" y="258726"/>
                  <a:pt x="435935" y="265814"/>
                </a:cubicBezTo>
                <a:cubicBezTo>
                  <a:pt x="467833" y="287079"/>
                  <a:pt x="498514" y="310293"/>
                  <a:pt x="531628" y="329609"/>
                </a:cubicBezTo>
                <a:cubicBezTo>
                  <a:pt x="541309" y="335256"/>
                  <a:pt x="554022" y="334302"/>
                  <a:pt x="563526" y="340242"/>
                </a:cubicBezTo>
                <a:cubicBezTo>
                  <a:pt x="582770" y="352270"/>
                  <a:pt x="597228" y="371096"/>
                  <a:pt x="616688" y="382772"/>
                </a:cubicBezTo>
                <a:cubicBezTo>
                  <a:pt x="633054" y="392592"/>
                  <a:pt x="653796" y="393716"/>
                  <a:pt x="669851" y="404037"/>
                </a:cubicBezTo>
                <a:cubicBezTo>
                  <a:pt x="703843" y="425889"/>
                  <a:pt x="731921" y="456050"/>
                  <a:pt x="765544" y="478465"/>
                </a:cubicBezTo>
                <a:cubicBezTo>
                  <a:pt x="890887" y="562026"/>
                  <a:pt x="767991" y="476824"/>
                  <a:pt x="893135" y="574158"/>
                </a:cubicBezTo>
                <a:cubicBezTo>
                  <a:pt x="903222" y="582003"/>
                  <a:pt x="915216" y="587242"/>
                  <a:pt x="925033" y="595423"/>
                </a:cubicBezTo>
                <a:cubicBezTo>
                  <a:pt x="957819" y="622745"/>
                  <a:pt x="987695" y="653459"/>
                  <a:pt x="1020726" y="680484"/>
                </a:cubicBezTo>
                <a:cubicBezTo>
                  <a:pt x="1065715" y="717293"/>
                  <a:pt x="1117846" y="745705"/>
                  <a:pt x="1158949" y="786809"/>
                </a:cubicBezTo>
                <a:cubicBezTo>
                  <a:pt x="1230579" y="858440"/>
                  <a:pt x="1230842" y="866095"/>
                  <a:pt x="1329070" y="925032"/>
                </a:cubicBezTo>
                <a:cubicBezTo>
                  <a:pt x="1367412" y="948037"/>
                  <a:pt x="1385540" y="960762"/>
                  <a:pt x="1424763" y="978195"/>
                </a:cubicBezTo>
                <a:cubicBezTo>
                  <a:pt x="1476028" y="1000979"/>
                  <a:pt x="1474652" y="994551"/>
                  <a:pt x="1520456" y="1020725"/>
                </a:cubicBezTo>
                <a:cubicBezTo>
                  <a:pt x="1556342" y="1041232"/>
                  <a:pt x="1591732" y="1062615"/>
                  <a:pt x="1626781" y="1084521"/>
                </a:cubicBezTo>
                <a:cubicBezTo>
                  <a:pt x="1648454" y="1098067"/>
                  <a:pt x="1667718" y="1115621"/>
                  <a:pt x="1690577" y="1127051"/>
                </a:cubicBezTo>
                <a:cubicBezTo>
                  <a:pt x="1753019" y="1158272"/>
                  <a:pt x="1818408" y="1183223"/>
                  <a:pt x="1881963" y="1212112"/>
                </a:cubicBezTo>
                <a:cubicBezTo>
                  <a:pt x="1896392" y="1218671"/>
                  <a:pt x="1911305" y="1224585"/>
                  <a:pt x="1924493" y="1233377"/>
                </a:cubicBezTo>
                <a:lnTo>
                  <a:pt x="2020186" y="1297172"/>
                </a:lnTo>
                <a:cubicBezTo>
                  <a:pt x="2041451" y="1311349"/>
                  <a:pt x="2064747" y="1322872"/>
                  <a:pt x="2083981" y="1339702"/>
                </a:cubicBezTo>
                <a:cubicBezTo>
                  <a:pt x="2112335" y="1364511"/>
                  <a:pt x="2138711" y="1391781"/>
                  <a:pt x="2169042" y="1414130"/>
                </a:cubicBezTo>
                <a:cubicBezTo>
                  <a:pt x="2206244" y="1441542"/>
                  <a:pt x="2248397" y="1461699"/>
                  <a:pt x="2286000" y="1488558"/>
                </a:cubicBezTo>
                <a:cubicBezTo>
                  <a:pt x="2298236" y="1497298"/>
                  <a:pt x="2306481" y="1510670"/>
                  <a:pt x="2317898" y="1520456"/>
                </a:cubicBezTo>
                <a:cubicBezTo>
                  <a:pt x="2373459" y="1568079"/>
                  <a:pt x="2525281" y="1653413"/>
                  <a:pt x="2541181" y="1669312"/>
                </a:cubicBezTo>
                <a:cubicBezTo>
                  <a:pt x="2548270" y="1676400"/>
                  <a:pt x="2553946" y="1685264"/>
                  <a:pt x="2562447" y="1690577"/>
                </a:cubicBezTo>
                <a:cubicBezTo>
                  <a:pt x="2582608" y="1703177"/>
                  <a:pt x="2604168" y="1713644"/>
                  <a:pt x="2626242" y="1722474"/>
                </a:cubicBezTo>
                <a:cubicBezTo>
                  <a:pt x="2725164" y="1762043"/>
                  <a:pt x="2599547" y="1685996"/>
                  <a:pt x="2743200" y="1765005"/>
                </a:cubicBezTo>
                <a:cubicBezTo>
                  <a:pt x="2790603" y="1791077"/>
                  <a:pt x="2834131" y="1823792"/>
                  <a:pt x="2881423" y="1850065"/>
                </a:cubicBezTo>
                <a:cubicBezTo>
                  <a:pt x="2898107" y="1859334"/>
                  <a:pt x="2918331" y="1861327"/>
                  <a:pt x="2934586" y="1871330"/>
                </a:cubicBezTo>
                <a:cubicBezTo>
                  <a:pt x="2964771" y="1889905"/>
                  <a:pt x="2991972" y="1912985"/>
                  <a:pt x="3019647" y="1935125"/>
                </a:cubicBezTo>
                <a:cubicBezTo>
                  <a:pt x="3027475" y="1941387"/>
                  <a:pt x="3032571" y="1950830"/>
                  <a:pt x="3040912" y="1956391"/>
                </a:cubicBezTo>
                <a:cubicBezTo>
                  <a:pt x="3096552" y="1993485"/>
                  <a:pt x="3154175" y="2027518"/>
                  <a:pt x="3211033" y="2062716"/>
                </a:cubicBezTo>
                <a:cubicBezTo>
                  <a:pt x="3228604" y="2073594"/>
                  <a:pt x="3247000" y="2083151"/>
                  <a:pt x="3264195" y="2094614"/>
                </a:cubicBezTo>
                <a:cubicBezTo>
                  <a:pt x="3274828" y="2101702"/>
                  <a:pt x="3284755" y="2109983"/>
                  <a:pt x="3296093" y="2115879"/>
                </a:cubicBezTo>
                <a:cubicBezTo>
                  <a:pt x="3373436" y="2156098"/>
                  <a:pt x="3455765" y="2187149"/>
                  <a:pt x="3530009" y="2232837"/>
                </a:cubicBezTo>
                <a:cubicBezTo>
                  <a:pt x="3576084" y="2261191"/>
                  <a:pt x="3619844" y="2293704"/>
                  <a:pt x="3668233" y="2317898"/>
                </a:cubicBezTo>
                <a:cubicBezTo>
                  <a:pt x="3717851" y="2342707"/>
                  <a:pt x="3767002" y="2368475"/>
                  <a:pt x="3817088" y="2392325"/>
                </a:cubicBezTo>
                <a:cubicBezTo>
                  <a:pt x="3841458" y="2403930"/>
                  <a:pt x="3867820" y="2411298"/>
                  <a:pt x="3891516" y="2424223"/>
                </a:cubicBezTo>
                <a:cubicBezTo>
                  <a:pt x="3907073" y="2432709"/>
                  <a:pt x="3919019" y="2446729"/>
                  <a:pt x="3934047" y="2456121"/>
                </a:cubicBezTo>
                <a:cubicBezTo>
                  <a:pt x="4031744" y="2517181"/>
                  <a:pt x="3909436" y="2420817"/>
                  <a:pt x="4051005" y="2519916"/>
                </a:cubicBezTo>
                <a:cubicBezTo>
                  <a:pt x="4063323" y="2528539"/>
                  <a:pt x="4069847" y="2544354"/>
                  <a:pt x="4082902" y="2551814"/>
                </a:cubicBezTo>
                <a:cubicBezTo>
                  <a:pt x="4095590" y="2559064"/>
                  <a:pt x="4111382" y="2558431"/>
                  <a:pt x="4125433" y="2562446"/>
                </a:cubicBezTo>
                <a:cubicBezTo>
                  <a:pt x="4136209" y="2565525"/>
                  <a:pt x="4146698" y="2569535"/>
                  <a:pt x="4157330" y="2573079"/>
                </a:cubicBezTo>
                <a:cubicBezTo>
                  <a:pt x="4307847" y="2693492"/>
                  <a:pt x="4081937" y="2520138"/>
                  <a:pt x="4306186" y="2658139"/>
                </a:cubicBezTo>
                <a:cubicBezTo>
                  <a:pt x="4323261" y="2668647"/>
                  <a:pt x="4333628" y="2687468"/>
                  <a:pt x="4348716" y="2700670"/>
                </a:cubicBezTo>
                <a:cubicBezTo>
                  <a:pt x="4362052" y="2712339"/>
                  <a:pt x="4391247" y="2732567"/>
                  <a:pt x="4391247" y="2732567"/>
                </a:cubicBezTo>
              </a:path>
            </a:pathLst>
          </a:custGeom>
          <a:noFill/>
          <a:ln w="38100">
            <a:solidFill>
              <a:srgbClr val="FBA7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53253D57-66CA-8574-9E07-7275ED10D8FD}"/>
              </a:ext>
            </a:extLst>
          </p:cNvPr>
          <p:cNvSpPr txBox="1"/>
          <p:nvPr/>
        </p:nvSpPr>
        <p:spPr>
          <a:xfrm>
            <a:off x="8097532" y="123903"/>
            <a:ext cx="1120820" cy="646331"/>
          </a:xfrm>
          <a:prstGeom prst="rect">
            <a:avLst/>
          </a:prstGeom>
          <a:noFill/>
        </p:spPr>
        <p:txBody>
          <a:bodyPr wrap="none" rtlCol="0">
            <a:spAutoFit/>
          </a:bodyPr>
          <a:lstStyle/>
          <a:p>
            <a:r>
              <a:rPr lang="en-US" sz="3600" dirty="0">
                <a:solidFill>
                  <a:srgbClr val="FF0000"/>
                </a:solidFill>
              </a:rPr>
              <a:t>2024</a:t>
            </a:r>
          </a:p>
        </p:txBody>
      </p:sp>
      <p:sp>
        <p:nvSpPr>
          <p:cNvPr id="11" name="Freeform: Shape 10">
            <a:extLst>
              <a:ext uri="{FF2B5EF4-FFF2-40B4-BE49-F238E27FC236}">
                <a16:creationId xmlns="" xmlns:a16="http://schemas.microsoft.com/office/drawing/2014/main" id="{F1257632-B9BA-9210-4562-A7859B94C3D3}"/>
              </a:ext>
            </a:extLst>
          </p:cNvPr>
          <p:cNvSpPr/>
          <p:nvPr/>
        </p:nvSpPr>
        <p:spPr>
          <a:xfrm>
            <a:off x="8392886" y="457200"/>
            <a:ext cx="2041071" cy="2188029"/>
          </a:xfrm>
          <a:custGeom>
            <a:avLst/>
            <a:gdLst>
              <a:gd name="connsiteX0" fmla="*/ 2041071 w 2041071"/>
              <a:gd name="connsiteY0" fmla="*/ 0 h 2188029"/>
              <a:gd name="connsiteX1" fmla="*/ 1959428 w 2041071"/>
              <a:gd name="connsiteY1" fmla="*/ 16329 h 2188029"/>
              <a:gd name="connsiteX2" fmla="*/ 1730828 w 2041071"/>
              <a:gd name="connsiteY2" fmla="*/ 179614 h 2188029"/>
              <a:gd name="connsiteX3" fmla="*/ 1649185 w 2041071"/>
              <a:gd name="connsiteY3" fmla="*/ 293914 h 2188029"/>
              <a:gd name="connsiteX4" fmla="*/ 1583871 w 2041071"/>
              <a:gd name="connsiteY4" fmla="*/ 424543 h 2188029"/>
              <a:gd name="connsiteX5" fmla="*/ 1534885 w 2041071"/>
              <a:gd name="connsiteY5" fmla="*/ 522514 h 2188029"/>
              <a:gd name="connsiteX6" fmla="*/ 1485900 w 2041071"/>
              <a:gd name="connsiteY6" fmla="*/ 604157 h 2188029"/>
              <a:gd name="connsiteX7" fmla="*/ 1371600 w 2041071"/>
              <a:gd name="connsiteY7" fmla="*/ 718457 h 2188029"/>
              <a:gd name="connsiteX8" fmla="*/ 1322614 w 2041071"/>
              <a:gd name="connsiteY8" fmla="*/ 832757 h 2188029"/>
              <a:gd name="connsiteX9" fmla="*/ 1273628 w 2041071"/>
              <a:gd name="connsiteY9" fmla="*/ 914400 h 2188029"/>
              <a:gd name="connsiteX10" fmla="*/ 1257300 w 2041071"/>
              <a:gd name="connsiteY10" fmla="*/ 963386 h 2188029"/>
              <a:gd name="connsiteX11" fmla="*/ 1159328 w 2041071"/>
              <a:gd name="connsiteY11" fmla="*/ 1110343 h 2188029"/>
              <a:gd name="connsiteX12" fmla="*/ 1094014 w 2041071"/>
              <a:gd name="connsiteY12" fmla="*/ 1224643 h 2188029"/>
              <a:gd name="connsiteX13" fmla="*/ 849085 w 2041071"/>
              <a:gd name="connsiteY13" fmla="*/ 1436914 h 2188029"/>
              <a:gd name="connsiteX14" fmla="*/ 783771 w 2041071"/>
              <a:gd name="connsiteY14" fmla="*/ 1502229 h 2188029"/>
              <a:gd name="connsiteX15" fmla="*/ 702128 w 2041071"/>
              <a:gd name="connsiteY15" fmla="*/ 1567543 h 2188029"/>
              <a:gd name="connsiteX16" fmla="*/ 669471 w 2041071"/>
              <a:gd name="connsiteY16" fmla="*/ 1616529 h 2188029"/>
              <a:gd name="connsiteX17" fmla="*/ 587828 w 2041071"/>
              <a:gd name="connsiteY17" fmla="*/ 1665514 h 2188029"/>
              <a:gd name="connsiteX18" fmla="*/ 538843 w 2041071"/>
              <a:gd name="connsiteY18" fmla="*/ 1763486 h 2188029"/>
              <a:gd name="connsiteX19" fmla="*/ 473528 w 2041071"/>
              <a:gd name="connsiteY19" fmla="*/ 1828800 h 2188029"/>
              <a:gd name="connsiteX20" fmla="*/ 391885 w 2041071"/>
              <a:gd name="connsiteY20" fmla="*/ 1926771 h 2188029"/>
              <a:gd name="connsiteX21" fmla="*/ 359228 w 2041071"/>
              <a:gd name="connsiteY21" fmla="*/ 1959429 h 2188029"/>
              <a:gd name="connsiteX22" fmla="*/ 293914 w 2041071"/>
              <a:gd name="connsiteY22" fmla="*/ 2057400 h 2188029"/>
              <a:gd name="connsiteX23" fmla="*/ 48985 w 2041071"/>
              <a:gd name="connsiteY23" fmla="*/ 2171700 h 2188029"/>
              <a:gd name="connsiteX24" fmla="*/ 0 w 2041071"/>
              <a:gd name="connsiteY24" fmla="*/ 2188029 h 218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41071" h="2188029">
                <a:moveTo>
                  <a:pt x="2041071" y="0"/>
                </a:moveTo>
                <a:cubicBezTo>
                  <a:pt x="2013857" y="5443"/>
                  <a:pt x="1985046" y="5655"/>
                  <a:pt x="1959428" y="16329"/>
                </a:cubicBezTo>
                <a:cubicBezTo>
                  <a:pt x="1857026" y="58997"/>
                  <a:pt x="1815017" y="107453"/>
                  <a:pt x="1730828" y="179614"/>
                </a:cubicBezTo>
                <a:cubicBezTo>
                  <a:pt x="1690326" y="301125"/>
                  <a:pt x="1752498" y="138945"/>
                  <a:pt x="1649185" y="293914"/>
                </a:cubicBezTo>
                <a:cubicBezTo>
                  <a:pt x="1622181" y="334420"/>
                  <a:pt x="1583871" y="424543"/>
                  <a:pt x="1583871" y="424543"/>
                </a:cubicBezTo>
                <a:cubicBezTo>
                  <a:pt x="1552926" y="548326"/>
                  <a:pt x="1590877" y="444125"/>
                  <a:pt x="1534885" y="522514"/>
                </a:cubicBezTo>
                <a:cubicBezTo>
                  <a:pt x="1516438" y="548339"/>
                  <a:pt x="1506985" y="580436"/>
                  <a:pt x="1485900" y="604157"/>
                </a:cubicBezTo>
                <a:cubicBezTo>
                  <a:pt x="1375438" y="728427"/>
                  <a:pt x="1431188" y="614178"/>
                  <a:pt x="1371600" y="718457"/>
                </a:cubicBezTo>
                <a:cubicBezTo>
                  <a:pt x="1235684" y="956312"/>
                  <a:pt x="1414214" y="649559"/>
                  <a:pt x="1322614" y="832757"/>
                </a:cubicBezTo>
                <a:cubicBezTo>
                  <a:pt x="1308421" y="861144"/>
                  <a:pt x="1287821" y="886013"/>
                  <a:pt x="1273628" y="914400"/>
                </a:cubicBezTo>
                <a:cubicBezTo>
                  <a:pt x="1265931" y="929795"/>
                  <a:pt x="1265973" y="948519"/>
                  <a:pt x="1257300" y="963386"/>
                </a:cubicBezTo>
                <a:cubicBezTo>
                  <a:pt x="1227635" y="1014240"/>
                  <a:pt x="1188537" y="1059226"/>
                  <a:pt x="1159328" y="1110343"/>
                </a:cubicBezTo>
                <a:cubicBezTo>
                  <a:pt x="1137557" y="1148443"/>
                  <a:pt x="1121685" y="1190586"/>
                  <a:pt x="1094014" y="1224643"/>
                </a:cubicBezTo>
                <a:cubicBezTo>
                  <a:pt x="927879" y="1429117"/>
                  <a:pt x="999840" y="1316310"/>
                  <a:pt x="849085" y="1436914"/>
                </a:cubicBezTo>
                <a:cubicBezTo>
                  <a:pt x="825042" y="1456148"/>
                  <a:pt x="806783" y="1481773"/>
                  <a:pt x="783771" y="1502229"/>
                </a:cubicBezTo>
                <a:cubicBezTo>
                  <a:pt x="757723" y="1525383"/>
                  <a:pt x="726772" y="1542899"/>
                  <a:pt x="702128" y="1567543"/>
                </a:cubicBezTo>
                <a:cubicBezTo>
                  <a:pt x="688251" y="1581420"/>
                  <a:pt x="684371" y="1603758"/>
                  <a:pt x="669471" y="1616529"/>
                </a:cubicBezTo>
                <a:cubicBezTo>
                  <a:pt x="645374" y="1637183"/>
                  <a:pt x="615042" y="1649186"/>
                  <a:pt x="587828" y="1665514"/>
                </a:cubicBezTo>
                <a:cubicBezTo>
                  <a:pt x="571500" y="1698171"/>
                  <a:pt x="559781" y="1733574"/>
                  <a:pt x="538843" y="1763486"/>
                </a:cubicBezTo>
                <a:cubicBezTo>
                  <a:pt x="521186" y="1788710"/>
                  <a:pt x="494125" y="1805914"/>
                  <a:pt x="473528" y="1828800"/>
                </a:cubicBezTo>
                <a:cubicBezTo>
                  <a:pt x="445090" y="1860397"/>
                  <a:pt x="419878" y="1894779"/>
                  <a:pt x="391885" y="1926771"/>
                </a:cubicBezTo>
                <a:cubicBezTo>
                  <a:pt x="381747" y="1938357"/>
                  <a:pt x="368465" y="1947113"/>
                  <a:pt x="359228" y="1959429"/>
                </a:cubicBezTo>
                <a:cubicBezTo>
                  <a:pt x="335679" y="1990828"/>
                  <a:pt x="326571" y="2035629"/>
                  <a:pt x="293914" y="2057400"/>
                </a:cubicBezTo>
                <a:cubicBezTo>
                  <a:pt x="152978" y="2151357"/>
                  <a:pt x="233180" y="2110301"/>
                  <a:pt x="48985" y="2171700"/>
                </a:cubicBezTo>
                <a:lnTo>
                  <a:pt x="0" y="2188029"/>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hart&#10;&#10;Description automatically generated">
            <a:extLst>
              <a:ext uri="{FF2B5EF4-FFF2-40B4-BE49-F238E27FC236}">
                <a16:creationId xmlns="" xmlns:a16="http://schemas.microsoft.com/office/drawing/2014/main" id="{840289E4-2B58-F681-87CF-355798995B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86" y="4481322"/>
            <a:ext cx="4038034" cy="2376677"/>
          </a:xfrm>
          <a:prstGeom prst="rect">
            <a:avLst/>
          </a:prstGeom>
        </p:spPr>
      </p:pic>
      <p:grpSp>
        <p:nvGrpSpPr>
          <p:cNvPr id="19" name="Group 18">
            <a:extLst>
              <a:ext uri="{FF2B5EF4-FFF2-40B4-BE49-F238E27FC236}">
                <a16:creationId xmlns="" xmlns:a16="http://schemas.microsoft.com/office/drawing/2014/main" id="{A5D4FDC1-DFC7-604F-A86D-26FDCB45B5AD}"/>
              </a:ext>
            </a:extLst>
          </p:cNvPr>
          <p:cNvGrpSpPr/>
          <p:nvPr/>
        </p:nvGrpSpPr>
        <p:grpSpPr>
          <a:xfrm>
            <a:off x="4270249" y="2354262"/>
            <a:ext cx="1386974" cy="4192229"/>
            <a:chOff x="4310441" y="2354262"/>
            <a:chExt cx="1386974" cy="4192229"/>
          </a:xfrm>
        </p:grpSpPr>
        <p:pic>
          <p:nvPicPr>
            <p:cNvPr id="20" name="Picture 19" descr="Map&#10;&#10;Description automatically generated">
              <a:extLst>
                <a:ext uri="{FF2B5EF4-FFF2-40B4-BE49-F238E27FC236}">
                  <a16:creationId xmlns="" xmlns:a16="http://schemas.microsoft.com/office/drawing/2014/main" id="{EC0EFCA7-FDA7-879D-898D-FCE4068E041F}"/>
                </a:ext>
              </a:extLst>
            </p:cNvPr>
            <p:cNvPicPr>
              <a:picLocks noChangeAspect="1"/>
            </p:cNvPicPr>
            <p:nvPr/>
          </p:nvPicPr>
          <p:blipFill>
            <a:blip r:embed="rId4">
              <a:extLst>
                <a:ext uri="{28A0092B-C50C-407E-A947-70E740481C1C}">
                  <a14:useLocalDpi xmlns:a14="http://schemas.microsoft.com/office/drawing/2010/main"/>
                </a:ext>
              </a:extLst>
            </a:blip>
            <a:srcRect l="87886" t="35532" r="5159" b="30728"/>
            <a:stretch/>
          </p:blipFill>
          <p:spPr>
            <a:xfrm>
              <a:off x="4579018" y="2354262"/>
              <a:ext cx="1118397" cy="4192229"/>
            </a:xfrm>
            <a:prstGeom prst="rect">
              <a:avLst/>
            </a:prstGeom>
          </p:spPr>
        </p:pic>
        <p:sp>
          <p:nvSpPr>
            <p:cNvPr id="21" name="TextBox 20">
              <a:extLst>
                <a:ext uri="{FF2B5EF4-FFF2-40B4-BE49-F238E27FC236}">
                  <a16:creationId xmlns="" xmlns:a16="http://schemas.microsoft.com/office/drawing/2014/main" id="{342CB482-2FC8-444C-6E75-C51E476DA281}"/>
                </a:ext>
              </a:extLst>
            </p:cNvPr>
            <p:cNvSpPr txBox="1"/>
            <p:nvPr/>
          </p:nvSpPr>
          <p:spPr>
            <a:xfrm rot="16200000">
              <a:off x="3306769" y="4926683"/>
              <a:ext cx="2376676" cy="369332"/>
            </a:xfrm>
            <a:prstGeom prst="rect">
              <a:avLst/>
            </a:prstGeom>
            <a:noFill/>
          </p:spPr>
          <p:txBody>
            <a:bodyPr wrap="none" rtlCol="0">
              <a:spAutoFit/>
            </a:bodyPr>
            <a:lstStyle/>
            <a:p>
              <a:r>
                <a:rPr lang="en-US" dirty="0"/>
                <a:t>Height above geoid (m)</a:t>
              </a:r>
            </a:p>
          </p:txBody>
        </p:sp>
      </p:grpSp>
    </p:spTree>
    <p:extLst>
      <p:ext uri="{BB962C8B-B14F-4D97-AF65-F5344CB8AC3E}">
        <p14:creationId xmlns:p14="http://schemas.microsoft.com/office/powerpoint/2010/main" val="377234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0946E-3F94-B8E8-F84B-2B153330F5D7}"/>
              </a:ext>
            </a:extLst>
          </p:cNvPr>
          <p:cNvSpPr>
            <a:spLocks noGrp="1"/>
          </p:cNvSpPr>
          <p:nvPr>
            <p:ph type="title"/>
          </p:nvPr>
        </p:nvSpPr>
        <p:spPr>
          <a:xfrm>
            <a:off x="838200" y="160410"/>
            <a:ext cx="10515600" cy="808582"/>
          </a:xfrm>
        </p:spPr>
        <p:txBody>
          <a:bodyPr>
            <a:normAutofit fontScale="90000"/>
          </a:bodyPr>
          <a:lstStyle/>
          <a:p>
            <a:r>
              <a:rPr lang="en-US" dirty="0"/>
              <a:t>Columbia River Hydrosystem Sediment Impacts</a:t>
            </a:r>
          </a:p>
        </p:txBody>
      </p:sp>
      <p:sp>
        <p:nvSpPr>
          <p:cNvPr id="4" name="Content Placeholder 3">
            <a:extLst>
              <a:ext uri="{FF2B5EF4-FFF2-40B4-BE49-F238E27FC236}">
                <a16:creationId xmlns:a16="http://schemas.microsoft.com/office/drawing/2014/main" xmlns="" id="{8784CE9A-E0DE-3238-F226-4AC7074C7387}"/>
              </a:ext>
            </a:extLst>
          </p:cNvPr>
          <p:cNvSpPr>
            <a:spLocks noGrp="1"/>
          </p:cNvSpPr>
          <p:nvPr>
            <p:ph sz="half" idx="2"/>
          </p:nvPr>
        </p:nvSpPr>
        <p:spPr>
          <a:xfrm>
            <a:off x="6182435" y="968992"/>
            <a:ext cx="6009565" cy="5889008"/>
          </a:xfrm>
        </p:spPr>
        <p:txBody>
          <a:bodyPr>
            <a:normAutofit/>
          </a:bodyPr>
          <a:lstStyle/>
          <a:p>
            <a:pPr>
              <a:spcBef>
                <a:spcPts val="600"/>
              </a:spcBef>
              <a:spcAft>
                <a:spcPts val="600"/>
              </a:spcAft>
            </a:pPr>
            <a:r>
              <a:rPr lang="en-US" sz="2200" b="0" i="0" dirty="0">
                <a:solidFill>
                  <a:srgbClr val="333333"/>
                </a:solidFill>
                <a:effectLst/>
              </a:rPr>
              <a:t>Prior to Bonneville Dam (1935) the Columbia River transported 16.4 million tons of sediment each year.</a:t>
            </a:r>
          </a:p>
          <a:p>
            <a:pPr>
              <a:spcBef>
                <a:spcPts val="600"/>
              </a:spcBef>
              <a:spcAft>
                <a:spcPts val="600"/>
              </a:spcAft>
            </a:pPr>
            <a:r>
              <a:rPr lang="en-US" sz="2200" b="0" i="0" dirty="0">
                <a:solidFill>
                  <a:srgbClr val="333333"/>
                </a:solidFill>
                <a:effectLst/>
              </a:rPr>
              <a:t>Despite a significant increase in soil runoff from agriculture and other human development, only around 8 million tons of Columbia River sediment reaches the Pacific Ocean each year. </a:t>
            </a:r>
          </a:p>
          <a:p>
            <a:pPr>
              <a:spcBef>
                <a:spcPts val="600"/>
              </a:spcBef>
              <a:spcAft>
                <a:spcPts val="600"/>
              </a:spcAft>
            </a:pPr>
            <a:r>
              <a:rPr lang="en-US" sz="2200" dirty="0">
                <a:solidFill>
                  <a:srgbClr val="333333"/>
                </a:solidFill>
              </a:rPr>
              <a:t>These changes are particularly noticeable at the mouths of tributaries in the impounded pools. </a:t>
            </a:r>
          </a:p>
          <a:p>
            <a:pPr>
              <a:spcBef>
                <a:spcPts val="600"/>
              </a:spcBef>
              <a:spcAft>
                <a:spcPts val="600"/>
              </a:spcAft>
            </a:pPr>
            <a:r>
              <a:rPr lang="en-US" sz="2200" dirty="0">
                <a:solidFill>
                  <a:srgbClr val="333333"/>
                </a:solidFill>
              </a:rPr>
              <a:t>Where still water of a reservoir can no longer carry much sediment, which quickly settles, creating a sediment fan or delta. </a:t>
            </a:r>
          </a:p>
          <a:p>
            <a:pPr>
              <a:spcBef>
                <a:spcPts val="600"/>
              </a:spcBef>
              <a:spcAft>
                <a:spcPts val="600"/>
              </a:spcAft>
            </a:pPr>
            <a:r>
              <a:rPr lang="en-US" sz="2200" dirty="0">
                <a:solidFill>
                  <a:srgbClr val="333333"/>
                </a:solidFill>
              </a:rPr>
              <a:t>Significant deltas have formed at mouths of the Klickitat, Hood, White Salmon, Wind, and Deschutes Rivers.</a:t>
            </a:r>
            <a:endParaRPr lang="en-US" sz="2000" dirty="0"/>
          </a:p>
        </p:txBody>
      </p:sp>
      <p:sp>
        <p:nvSpPr>
          <p:cNvPr id="7" name="TextBox 6">
            <a:extLst>
              <a:ext uri="{FF2B5EF4-FFF2-40B4-BE49-F238E27FC236}">
                <a16:creationId xmlns:a16="http://schemas.microsoft.com/office/drawing/2014/main" xmlns="" id="{A7CFB480-5DDB-420E-7859-43526F6837D1}"/>
              </a:ext>
            </a:extLst>
          </p:cNvPr>
          <p:cNvSpPr txBox="1"/>
          <p:nvPr/>
        </p:nvSpPr>
        <p:spPr>
          <a:xfrm>
            <a:off x="268029" y="5414728"/>
            <a:ext cx="5384800" cy="307777"/>
          </a:xfrm>
          <a:prstGeom prst="rect">
            <a:avLst/>
          </a:prstGeom>
          <a:noFill/>
        </p:spPr>
        <p:txBody>
          <a:bodyPr wrap="square" rtlCol="0">
            <a:spAutoFit/>
          </a:bodyPr>
          <a:lstStyle/>
          <a:p>
            <a:r>
              <a:rPr lang="en-US" sz="1400" dirty="0">
                <a:solidFill>
                  <a:schemeClr val="accent2"/>
                </a:solidFill>
              </a:rPr>
              <a:t>Klickitat Delta. </a:t>
            </a:r>
          </a:p>
        </p:txBody>
      </p:sp>
      <p:pic>
        <p:nvPicPr>
          <p:cNvPr id="8" name="Content Placeholder 4"/>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181594" y="1995572"/>
            <a:ext cx="5914406" cy="3297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9972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942F73-7759-410D-AD72-9ED9FE8177D7}" type="slidenum">
              <a:rPr lang="en-US" smtClean="0"/>
              <a:t>20</a:t>
            </a:fld>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2422" y="-31361"/>
            <a:ext cx="8086754" cy="4307327"/>
          </a:xfrm>
          <a:prstGeom prst="rect">
            <a:avLst/>
          </a:prstGeom>
        </p:spPr>
      </p:pic>
      <p:sp>
        <p:nvSpPr>
          <p:cNvPr id="6" name="Rectangle 5"/>
          <p:cNvSpPr/>
          <p:nvPr/>
        </p:nvSpPr>
        <p:spPr>
          <a:xfrm>
            <a:off x="567518" y="4341288"/>
            <a:ext cx="10077734" cy="2292935"/>
          </a:xfrm>
          <a:prstGeom prst="rect">
            <a:avLst/>
          </a:prstGeom>
        </p:spPr>
        <p:txBody>
          <a:bodyPr wrap="square">
            <a:spAutoFit/>
          </a:bodyPr>
          <a:lstStyle/>
          <a:p>
            <a:r>
              <a:rPr lang="en-US" sz="2400" b="1" dirty="0"/>
              <a:t>THORR</a:t>
            </a:r>
            <a:r>
              <a:rPr lang="en-US" sz="2400" dirty="0"/>
              <a:t> – Thermal History of Regulated Rivers</a:t>
            </a:r>
          </a:p>
          <a:p>
            <a:endParaRPr lang="en-US" sz="1100" dirty="0"/>
          </a:p>
          <a:p>
            <a:r>
              <a:rPr lang="en-US" dirty="0"/>
              <a:t>Key research Questions that THORR is currently being used to answer for CRITFC with UW collaboration:</a:t>
            </a:r>
          </a:p>
          <a:p>
            <a:pPr marL="177800" lvl="2">
              <a:buFont typeface="Arial" panose="020B0604020202020204" pitchFamily="34" charset="0"/>
              <a:buChar char="•"/>
            </a:pPr>
            <a:r>
              <a:rPr lang="en-US" dirty="0"/>
              <a:t>To what extent can temperature changes due to regulation be attributed to the changes in fish abundance?</a:t>
            </a:r>
          </a:p>
          <a:p>
            <a:pPr marL="285750" indent="-285750">
              <a:buFont typeface="Arial" panose="020B0604020202020204" pitchFamily="34" charset="0"/>
              <a:buChar char="•"/>
            </a:pPr>
            <a:r>
              <a:rPr lang="en-US" dirty="0"/>
              <a:t>How does the historical trend of water temperature relate to fish processes such as migration,</a:t>
            </a:r>
          </a:p>
          <a:p>
            <a:r>
              <a:rPr lang="en-US" dirty="0"/>
              <a:t>reproduction, and abundance?</a:t>
            </a:r>
          </a:p>
          <a:p>
            <a:r>
              <a:rPr lang="en-US" dirty="0"/>
              <a:t>• How can we optimize reservoir operation to protect the fish population?</a:t>
            </a:r>
          </a:p>
        </p:txBody>
      </p:sp>
    </p:spTree>
    <p:extLst>
      <p:ext uri="{BB962C8B-B14F-4D97-AF65-F5344CB8AC3E}">
        <p14:creationId xmlns:p14="http://schemas.microsoft.com/office/powerpoint/2010/main" val="1906807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942F73-7759-410D-AD72-9ED9FE8177D7}" type="slidenum">
              <a:rPr lang="en-US" sz="1400" b="1" smtClean="0"/>
              <a:t>21</a:t>
            </a:fld>
            <a:endParaRPr lang="en-US" sz="1400" b="1" dirty="0"/>
          </a:p>
        </p:txBody>
      </p:sp>
      <p:sp>
        <p:nvSpPr>
          <p:cNvPr id="4" name="Rectangle 3"/>
          <p:cNvSpPr/>
          <p:nvPr/>
        </p:nvSpPr>
        <p:spPr>
          <a:xfrm>
            <a:off x="272956" y="0"/>
            <a:ext cx="5667861" cy="707886"/>
          </a:xfrm>
          <a:prstGeom prst="rect">
            <a:avLst/>
          </a:prstGeom>
        </p:spPr>
        <p:txBody>
          <a:bodyPr wrap="square">
            <a:spAutoFit/>
          </a:bodyPr>
          <a:lstStyle/>
          <a:p>
            <a:r>
              <a:rPr lang="en-US" sz="2800" b="1" dirty="0">
                <a:latin typeface="Rockwell" panose="02060603020205020403" pitchFamily="18" charset="0"/>
              </a:rPr>
              <a:t>Klickitat River – Delta </a:t>
            </a:r>
          </a:p>
          <a:p>
            <a:endParaRPr lang="en-US" sz="1200" b="1" dirty="0">
              <a:latin typeface="Rockwell" panose="02060603020205020403" pitchFamily="18" charset="0"/>
            </a:endParaRPr>
          </a:p>
        </p:txBody>
      </p:sp>
      <p:grpSp>
        <p:nvGrpSpPr>
          <p:cNvPr id="6" name="Group 5"/>
          <p:cNvGrpSpPr/>
          <p:nvPr/>
        </p:nvGrpSpPr>
        <p:grpSpPr>
          <a:xfrm>
            <a:off x="850202" y="707886"/>
            <a:ext cx="10181229" cy="5861666"/>
            <a:chOff x="76271" y="841380"/>
            <a:chExt cx="8949212" cy="4895337"/>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71" y="846902"/>
              <a:ext cx="3865510" cy="4889815"/>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117" y="841380"/>
              <a:ext cx="4880366" cy="4880366"/>
            </a:xfrm>
            <a:prstGeom prst="rect">
              <a:avLst/>
            </a:prstGeom>
          </p:spPr>
        </p:pic>
      </p:grpSp>
    </p:spTree>
    <p:extLst>
      <p:ext uri="{BB962C8B-B14F-4D97-AF65-F5344CB8AC3E}">
        <p14:creationId xmlns:p14="http://schemas.microsoft.com/office/powerpoint/2010/main" val="239334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2"/>
          <a:stretch>
            <a:fillRect/>
          </a:stretch>
        </p:blipFill>
        <p:spPr>
          <a:xfrm>
            <a:off x="1146411" y="0"/>
            <a:ext cx="8908439" cy="6858000"/>
          </a:xfrm>
          <a:prstGeom prst="rect">
            <a:avLst/>
          </a:prstGeom>
        </p:spPr>
      </p:pic>
    </p:spTree>
    <p:extLst>
      <p:ext uri="{BB962C8B-B14F-4D97-AF65-F5344CB8AC3E}">
        <p14:creationId xmlns:p14="http://schemas.microsoft.com/office/powerpoint/2010/main" val="381691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0946E-3F94-B8E8-F84B-2B153330F5D7}"/>
              </a:ext>
            </a:extLst>
          </p:cNvPr>
          <p:cNvSpPr>
            <a:spLocks noGrp="1"/>
          </p:cNvSpPr>
          <p:nvPr>
            <p:ph type="title"/>
          </p:nvPr>
        </p:nvSpPr>
        <p:spPr>
          <a:xfrm>
            <a:off x="739703" y="152804"/>
            <a:ext cx="10515600" cy="958708"/>
          </a:xfrm>
        </p:spPr>
        <p:txBody>
          <a:bodyPr/>
          <a:lstStyle/>
          <a:p>
            <a:r>
              <a:rPr lang="en-US" dirty="0"/>
              <a:t>Sediment Negatively Impacts Treaty Fishers</a:t>
            </a:r>
          </a:p>
        </p:txBody>
      </p:sp>
      <p:sp>
        <p:nvSpPr>
          <p:cNvPr id="4" name="Content Placeholder 3">
            <a:extLst>
              <a:ext uri="{FF2B5EF4-FFF2-40B4-BE49-F238E27FC236}">
                <a16:creationId xmlns:a16="http://schemas.microsoft.com/office/drawing/2014/main" xmlns="" id="{8784CE9A-E0DE-3238-F226-4AC7074C7387}"/>
              </a:ext>
            </a:extLst>
          </p:cNvPr>
          <p:cNvSpPr>
            <a:spLocks noGrp="1"/>
          </p:cNvSpPr>
          <p:nvPr>
            <p:ph sz="half" idx="2"/>
          </p:nvPr>
        </p:nvSpPr>
        <p:spPr>
          <a:xfrm>
            <a:off x="485177" y="1224760"/>
            <a:ext cx="11024652" cy="4351338"/>
          </a:xfrm>
        </p:spPr>
        <p:txBody>
          <a:bodyPr>
            <a:noAutofit/>
          </a:bodyPr>
          <a:lstStyle/>
          <a:p>
            <a:r>
              <a:rPr lang="en-US" sz="2000" dirty="0">
                <a:solidFill>
                  <a:srgbClr val="333333"/>
                </a:solidFill>
              </a:rPr>
              <a:t>Sediment can impede both scaffold-based and boat-based tribal fishers.</a:t>
            </a:r>
          </a:p>
          <a:p>
            <a:r>
              <a:rPr lang="en-US" sz="2000" dirty="0">
                <a:solidFill>
                  <a:srgbClr val="333333"/>
                </a:solidFill>
              </a:rPr>
              <a:t>T</a:t>
            </a:r>
            <a:r>
              <a:rPr lang="en-US" sz="2000" b="0" i="0" dirty="0">
                <a:solidFill>
                  <a:srgbClr val="333333"/>
                </a:solidFill>
                <a:effectLst/>
              </a:rPr>
              <a:t>raditional fishing holes </a:t>
            </a:r>
            <a:r>
              <a:rPr lang="en-US" sz="2000" dirty="0">
                <a:solidFill>
                  <a:srgbClr val="333333"/>
                </a:solidFill>
              </a:rPr>
              <a:t>become </a:t>
            </a:r>
            <a:r>
              <a:rPr lang="en-US" sz="2000" b="0" i="0" dirty="0">
                <a:solidFill>
                  <a:srgbClr val="333333"/>
                </a:solidFill>
                <a:effectLst/>
              </a:rPr>
              <a:t>filled in.</a:t>
            </a:r>
          </a:p>
          <a:p>
            <a:r>
              <a:rPr lang="en-US" sz="2000" b="0" i="0" dirty="0">
                <a:solidFill>
                  <a:srgbClr val="333333"/>
                </a:solidFill>
                <a:effectLst/>
              </a:rPr>
              <a:t>Navigation hazards are created:</a:t>
            </a:r>
          </a:p>
          <a:p>
            <a:pPr lvl="1"/>
            <a:r>
              <a:rPr lang="en-US" sz="1600" b="0" i="0" dirty="0">
                <a:solidFill>
                  <a:srgbClr val="333333"/>
                </a:solidFill>
                <a:effectLst/>
              </a:rPr>
              <a:t>Sand bars appear in new locations.</a:t>
            </a:r>
            <a:endParaRPr lang="en-US" sz="2000" b="0" i="0" dirty="0">
              <a:solidFill>
                <a:srgbClr val="333333"/>
              </a:solidFill>
              <a:effectLst/>
            </a:endParaRPr>
          </a:p>
          <a:p>
            <a:pPr lvl="1"/>
            <a:r>
              <a:rPr lang="en-US" sz="1600" dirty="0">
                <a:solidFill>
                  <a:srgbClr val="333333"/>
                </a:solidFill>
              </a:rPr>
              <a:t>C</a:t>
            </a:r>
            <a:r>
              <a:rPr lang="en-US" sz="1600" b="0" i="0" dirty="0">
                <a:solidFill>
                  <a:srgbClr val="333333"/>
                </a:solidFill>
                <a:effectLst/>
              </a:rPr>
              <a:t>hanges to the river flow create unpredictable currents, increasing risk for fishers.</a:t>
            </a:r>
          </a:p>
          <a:p>
            <a:pPr lvl="1"/>
            <a:endParaRPr lang="en-US" sz="1200" b="0" i="0" dirty="0">
              <a:solidFill>
                <a:srgbClr val="333333"/>
              </a:solidFill>
              <a:effectLst/>
            </a:endParaRPr>
          </a:p>
          <a:p>
            <a:r>
              <a:rPr lang="en-US" sz="2000" dirty="0">
                <a:solidFill>
                  <a:srgbClr val="333333"/>
                </a:solidFill>
              </a:rPr>
              <a:t>Build-up at in-lieu treaty sites restricts access to docks and boat launches.</a:t>
            </a:r>
            <a:endParaRPr lang="en-US" sz="2000" b="0" i="0" dirty="0">
              <a:solidFill>
                <a:srgbClr val="333333"/>
              </a:solidFill>
              <a:effectLst/>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91040" y="3947886"/>
            <a:ext cx="9610557" cy="2723925"/>
          </a:xfrm>
          <a:prstGeom prst="rect">
            <a:avLst/>
          </a:prstGeom>
        </p:spPr>
      </p:pic>
      <p:pic>
        <p:nvPicPr>
          <p:cNvPr id="5" name="Picture 2" descr="Health Department Warns Of Harmful Algal Blooms | Montana Public Radi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568421" y="954497"/>
            <a:ext cx="2200715" cy="2539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39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942F73-7759-410D-AD72-9ED9FE8177D7}" type="slidenum">
              <a:rPr lang="en-US" smtClean="0"/>
              <a:t>4</a:t>
            </a:fld>
            <a:endParaRPr lang="en-US"/>
          </a:p>
        </p:txBody>
      </p:sp>
      <p:graphicFrame>
        <p:nvGraphicFramePr>
          <p:cNvPr id="4" name="Table 3"/>
          <p:cNvGraphicFramePr>
            <a:graphicFrameLocks noGrp="1"/>
          </p:cNvGraphicFramePr>
          <p:nvPr/>
        </p:nvGraphicFramePr>
        <p:xfrm>
          <a:off x="109255" y="554458"/>
          <a:ext cx="7031133" cy="3437002"/>
        </p:xfrm>
        <a:graphic>
          <a:graphicData uri="http://schemas.openxmlformats.org/drawingml/2006/table">
            <a:tbl>
              <a:tblPr firstRow="1" firstCol="1" bandRow="1">
                <a:tableStyleId>{5C22544A-7EE6-4342-B048-85BDC9FD1C3A}</a:tableStyleId>
              </a:tblPr>
              <a:tblGrid>
                <a:gridCol w="1691389">
                  <a:extLst>
                    <a:ext uri="{9D8B030D-6E8A-4147-A177-3AD203B41FA5}">
                      <a16:colId xmlns:a16="http://schemas.microsoft.com/office/drawing/2014/main" xmlns="" val="20000"/>
                    </a:ext>
                  </a:extLst>
                </a:gridCol>
                <a:gridCol w="712899">
                  <a:extLst>
                    <a:ext uri="{9D8B030D-6E8A-4147-A177-3AD203B41FA5}">
                      <a16:colId xmlns:a16="http://schemas.microsoft.com/office/drawing/2014/main" xmlns="" val="20001"/>
                    </a:ext>
                  </a:extLst>
                </a:gridCol>
                <a:gridCol w="1383861">
                  <a:extLst>
                    <a:ext uri="{9D8B030D-6E8A-4147-A177-3AD203B41FA5}">
                      <a16:colId xmlns:a16="http://schemas.microsoft.com/office/drawing/2014/main" xmlns="" val="20002"/>
                    </a:ext>
                  </a:extLst>
                </a:gridCol>
                <a:gridCol w="3242984">
                  <a:extLst>
                    <a:ext uri="{9D8B030D-6E8A-4147-A177-3AD203B41FA5}">
                      <a16:colId xmlns:a16="http://schemas.microsoft.com/office/drawing/2014/main" xmlns="" val="20003"/>
                    </a:ext>
                  </a:extLst>
                </a:gridCol>
              </a:tblGrid>
              <a:tr h="517615">
                <a:tc>
                  <a:txBody>
                    <a:bodyPr/>
                    <a:lstStyle/>
                    <a:p>
                      <a:pPr marL="0" marR="0">
                        <a:lnSpc>
                          <a:spcPct val="107000"/>
                        </a:lnSpc>
                        <a:spcBef>
                          <a:spcPts val="0"/>
                        </a:spcBef>
                        <a:spcAft>
                          <a:spcPts val="0"/>
                        </a:spcAft>
                      </a:pPr>
                      <a:r>
                        <a:rPr lang="en-US" sz="1800" dirty="0">
                          <a:effectLst/>
                        </a:rPr>
                        <a:t>Zone 6 </a:t>
                      </a:r>
                    </a:p>
                    <a:p>
                      <a:pPr marL="0" marR="0">
                        <a:lnSpc>
                          <a:spcPct val="107000"/>
                        </a:lnSpc>
                        <a:spcBef>
                          <a:spcPts val="0"/>
                        </a:spcBef>
                        <a:spcAft>
                          <a:spcPts val="0"/>
                        </a:spcAft>
                      </a:pPr>
                      <a:r>
                        <a:rPr lang="en-US" sz="1800" dirty="0">
                          <a:effectLst/>
                        </a:rPr>
                        <a:t>Hydro Dams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River</a:t>
                      </a:r>
                    </a:p>
                    <a:p>
                      <a:pPr marL="0" marR="0" algn="ctr">
                        <a:lnSpc>
                          <a:spcPct val="107000"/>
                        </a:lnSpc>
                        <a:spcBef>
                          <a:spcPts val="0"/>
                        </a:spcBef>
                        <a:spcAft>
                          <a:spcPts val="0"/>
                        </a:spcAft>
                      </a:pPr>
                      <a:r>
                        <a:rPr lang="en-US" sz="1800" dirty="0">
                          <a:effectLst/>
                        </a:rPr>
                        <a:t>Mile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Dist.  to </a:t>
                      </a:r>
                    </a:p>
                    <a:p>
                      <a:pPr marL="0" marR="0" algn="ctr">
                        <a:lnSpc>
                          <a:spcPct val="107000"/>
                        </a:lnSpc>
                        <a:spcBef>
                          <a:spcPts val="0"/>
                        </a:spcBef>
                        <a:spcAft>
                          <a:spcPts val="0"/>
                        </a:spcAft>
                      </a:pPr>
                      <a:r>
                        <a:rPr lang="en-US" sz="1800" dirty="0">
                          <a:effectLst/>
                        </a:rPr>
                        <a:t>upriver dam</a:t>
                      </a:r>
                    </a:p>
                  </a:txBody>
                  <a:tcPr marL="68580" marR="68580" marT="0" marB="0"/>
                </a:tc>
                <a:tc>
                  <a:txBody>
                    <a:bodyPr/>
                    <a:lstStyle/>
                    <a:p>
                      <a:pPr marL="0" marR="0">
                        <a:lnSpc>
                          <a:spcPct val="107000"/>
                        </a:lnSpc>
                        <a:spcBef>
                          <a:spcPts val="0"/>
                        </a:spcBef>
                        <a:spcAft>
                          <a:spcPts val="0"/>
                        </a:spcAft>
                      </a:pPr>
                      <a:r>
                        <a:rPr lang="en-US" sz="1800" dirty="0">
                          <a:effectLst/>
                        </a:rPr>
                        <a:t>EPA Priority CWR w/in Zone</a:t>
                      </a:r>
                      <a:r>
                        <a:rPr lang="en-US" sz="1800" baseline="0" dirty="0">
                          <a:effectLst/>
                        </a:rPr>
                        <a:t> 6 </a:t>
                      </a:r>
                      <a:r>
                        <a:rPr lang="en-US" sz="1800" dirty="0">
                          <a:effectLst/>
                        </a:rPr>
                        <a:t>Refuge Volume– ranking (1-13)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754123">
                <a:tc>
                  <a:txBody>
                    <a:bodyPr/>
                    <a:lstStyle/>
                    <a:p>
                      <a:pPr marL="0" marR="0">
                        <a:lnSpc>
                          <a:spcPct val="107000"/>
                        </a:lnSpc>
                        <a:spcBef>
                          <a:spcPts val="0"/>
                        </a:spcBef>
                        <a:spcAft>
                          <a:spcPts val="0"/>
                        </a:spcAft>
                      </a:pPr>
                      <a:r>
                        <a:rPr lang="en-US" sz="1900" dirty="0">
                          <a:effectLst/>
                        </a:rPr>
                        <a:t>Bonneville Dam</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900" dirty="0">
                          <a:effectLst/>
                        </a:rPr>
                        <a:t>146</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900" dirty="0">
                          <a:effectLst/>
                        </a:rPr>
                        <a:t>46</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Symbol" panose="05050102010706020507" pitchFamily="18" charset="2"/>
                        <a:buNone/>
                      </a:pPr>
                      <a:r>
                        <a:rPr lang="en-US" sz="1900" u="none" dirty="0">
                          <a:effectLst/>
                        </a:rPr>
                        <a:t>Little White Salmon River (2</a:t>
                      </a:r>
                      <a:r>
                        <a:rPr lang="en-US" sz="1900" u="none" baseline="30000" dirty="0">
                          <a:effectLst/>
                        </a:rPr>
                        <a:t>nd</a:t>
                      </a:r>
                      <a:r>
                        <a:rPr lang="en-US" sz="1900" u="none" dirty="0">
                          <a:effectLst/>
                        </a:rPr>
                        <a:t>) </a:t>
                      </a:r>
                    </a:p>
                    <a:p>
                      <a:pPr marL="0" marR="0" lvl="0" indent="0">
                        <a:lnSpc>
                          <a:spcPct val="107000"/>
                        </a:lnSpc>
                        <a:spcBef>
                          <a:spcPts val="0"/>
                        </a:spcBef>
                        <a:spcAft>
                          <a:spcPts val="0"/>
                        </a:spcAft>
                        <a:buFont typeface="Symbol" panose="05050102010706020507" pitchFamily="18" charset="2"/>
                        <a:buNone/>
                      </a:pPr>
                      <a:r>
                        <a:rPr lang="en-US" sz="1900" b="0" u="sng" dirty="0">
                          <a:effectLst/>
                        </a:rPr>
                        <a:t>Klickitat River (5</a:t>
                      </a:r>
                      <a:r>
                        <a:rPr lang="en-US" sz="1900" b="0" u="sng" baseline="30000" dirty="0">
                          <a:effectLst/>
                        </a:rPr>
                        <a:t>th</a:t>
                      </a:r>
                      <a:r>
                        <a:rPr lang="en-US" sz="1900" b="0" u="sng" dirty="0">
                          <a:effectLst/>
                        </a:rPr>
                        <a:t>) </a:t>
                      </a:r>
                    </a:p>
                    <a:p>
                      <a:pPr marL="0" marR="0" lvl="0" indent="0">
                        <a:lnSpc>
                          <a:spcPct val="107000"/>
                        </a:lnSpc>
                        <a:spcBef>
                          <a:spcPts val="0"/>
                        </a:spcBef>
                        <a:spcAft>
                          <a:spcPts val="0"/>
                        </a:spcAft>
                        <a:buFont typeface="Symbol" panose="05050102010706020507" pitchFamily="18" charset="2"/>
                        <a:buNone/>
                      </a:pPr>
                      <a:r>
                        <a:rPr lang="en-US" sz="1900" u="none" dirty="0">
                          <a:effectLst/>
                        </a:rPr>
                        <a:t>Herman Creek (6</a:t>
                      </a:r>
                      <a:r>
                        <a:rPr lang="en-US" sz="1900" u="none" baseline="30000" dirty="0">
                          <a:effectLst/>
                        </a:rPr>
                        <a:t>th</a:t>
                      </a:r>
                      <a:r>
                        <a:rPr lang="en-US" sz="1900" u="none" dirty="0">
                          <a:effectLst/>
                        </a:rPr>
                        <a:t>) </a:t>
                      </a:r>
                    </a:p>
                    <a:p>
                      <a:pPr marL="0" marR="0" lvl="0" indent="0">
                        <a:lnSpc>
                          <a:spcPct val="107000"/>
                        </a:lnSpc>
                        <a:spcBef>
                          <a:spcPts val="0"/>
                        </a:spcBef>
                        <a:spcAft>
                          <a:spcPts val="0"/>
                        </a:spcAft>
                        <a:buFont typeface="Symbol" panose="05050102010706020507" pitchFamily="18" charset="2"/>
                        <a:buNone/>
                      </a:pPr>
                      <a:r>
                        <a:rPr lang="en-US" sz="1900" u="sng" dirty="0">
                          <a:effectLst/>
                        </a:rPr>
                        <a:t>White Salmon River (7</a:t>
                      </a:r>
                      <a:r>
                        <a:rPr lang="en-US" sz="1900" u="sng" baseline="30000" dirty="0">
                          <a:effectLst/>
                        </a:rPr>
                        <a:t>th</a:t>
                      </a:r>
                      <a:r>
                        <a:rPr lang="en-US" sz="1900" u="sng" dirty="0">
                          <a:effectLst/>
                        </a:rPr>
                        <a:t>)</a:t>
                      </a:r>
                    </a:p>
                    <a:p>
                      <a:pPr marL="0" marR="0" lvl="0" indent="0">
                        <a:lnSpc>
                          <a:spcPct val="107000"/>
                        </a:lnSpc>
                        <a:spcBef>
                          <a:spcPts val="0"/>
                        </a:spcBef>
                        <a:spcAft>
                          <a:spcPts val="0"/>
                        </a:spcAft>
                        <a:buFont typeface="Symbol" panose="05050102010706020507" pitchFamily="18" charset="2"/>
                        <a:buNone/>
                      </a:pPr>
                      <a:r>
                        <a:rPr lang="en-US" sz="1900" u="sng" dirty="0">
                          <a:effectLst/>
                        </a:rPr>
                        <a:t>Wind River (8</a:t>
                      </a:r>
                      <a:r>
                        <a:rPr lang="en-US" sz="1900" u="sng" baseline="30000" dirty="0">
                          <a:effectLst/>
                        </a:rPr>
                        <a:t>th</a:t>
                      </a:r>
                      <a:r>
                        <a:rPr lang="en-US" sz="1900" u="sng" dirty="0">
                          <a:effectLst/>
                        </a:rPr>
                        <a:t>) </a:t>
                      </a:r>
                    </a:p>
                    <a:p>
                      <a:pPr marL="0" marR="0" lvl="0" indent="0">
                        <a:lnSpc>
                          <a:spcPct val="107000"/>
                        </a:lnSpc>
                        <a:spcBef>
                          <a:spcPts val="0"/>
                        </a:spcBef>
                        <a:spcAft>
                          <a:spcPts val="0"/>
                        </a:spcAft>
                        <a:buFont typeface="Symbol" panose="05050102010706020507" pitchFamily="18" charset="2"/>
                        <a:buNone/>
                      </a:pPr>
                      <a:r>
                        <a:rPr lang="en-US" sz="1900" u="none" dirty="0">
                          <a:effectLst/>
                        </a:rPr>
                        <a:t>Hood River (11</a:t>
                      </a:r>
                      <a:r>
                        <a:rPr lang="en-US" sz="1900" u="none" baseline="30000" dirty="0">
                          <a:effectLst/>
                        </a:rPr>
                        <a:t>th</a:t>
                      </a:r>
                      <a:r>
                        <a:rPr lang="en-US" sz="1900" u="none" dirty="0">
                          <a:effectLst/>
                        </a:rPr>
                        <a:t>)</a:t>
                      </a:r>
                    </a:p>
                  </a:txBody>
                  <a:tcPr marL="68580" marR="68580" marT="0" marB="0"/>
                </a:tc>
                <a:extLst>
                  <a:ext uri="{0D108BD9-81ED-4DB2-BD59-A6C34878D82A}">
                    <a16:rowId xmlns:a16="http://schemas.microsoft.com/office/drawing/2014/main" xmlns="" val="10001"/>
                  </a:ext>
                </a:extLst>
              </a:tr>
              <a:tr h="371475">
                <a:tc>
                  <a:txBody>
                    <a:bodyPr/>
                    <a:lstStyle/>
                    <a:p>
                      <a:pPr marL="0" marR="0">
                        <a:lnSpc>
                          <a:spcPct val="107000"/>
                        </a:lnSpc>
                        <a:spcBef>
                          <a:spcPts val="0"/>
                        </a:spcBef>
                        <a:spcAft>
                          <a:spcPts val="0"/>
                        </a:spcAft>
                      </a:pPr>
                      <a:r>
                        <a:rPr lang="en-US" sz="1900">
                          <a:effectLst/>
                        </a:rPr>
                        <a:t>The Dallas Dam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900">
                          <a:effectLst/>
                        </a:rPr>
                        <a:t>192</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900">
                          <a:effectLst/>
                        </a:rPr>
                        <a:t>24</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Symbol" panose="05050102010706020507" pitchFamily="18" charset="2"/>
                        <a:buNone/>
                      </a:pPr>
                      <a:r>
                        <a:rPr lang="en-US" sz="1900" dirty="0">
                          <a:effectLst/>
                        </a:rPr>
                        <a:t>Deschutes River (3</a:t>
                      </a:r>
                      <a:r>
                        <a:rPr lang="en-US" sz="1900" baseline="30000" dirty="0">
                          <a:effectLst/>
                        </a:rPr>
                        <a:t>th</a:t>
                      </a:r>
                      <a:r>
                        <a:rPr lang="en-US" sz="1900" dirty="0">
                          <a:effectLst/>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78288">
                <a:tc>
                  <a:txBody>
                    <a:bodyPr/>
                    <a:lstStyle/>
                    <a:p>
                      <a:pPr marL="0" marR="0">
                        <a:lnSpc>
                          <a:spcPct val="107000"/>
                        </a:lnSpc>
                        <a:spcBef>
                          <a:spcPts val="0"/>
                        </a:spcBef>
                        <a:spcAft>
                          <a:spcPts val="0"/>
                        </a:spcAft>
                      </a:pPr>
                      <a:r>
                        <a:rPr lang="en-US" sz="1900">
                          <a:effectLst/>
                        </a:rPr>
                        <a:t>John Day Dam</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900">
                          <a:effectLst/>
                        </a:rPr>
                        <a:t>216</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900">
                          <a:effectLst/>
                        </a:rPr>
                        <a:t>76</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Symbol" panose="05050102010706020507" pitchFamily="18" charset="2"/>
                        <a:buNone/>
                      </a:pPr>
                      <a:r>
                        <a:rPr lang="en-US" sz="1900" dirty="0">
                          <a:effectLst/>
                        </a:rPr>
                        <a:t>None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78288">
                <a:tc>
                  <a:txBody>
                    <a:bodyPr/>
                    <a:lstStyle/>
                    <a:p>
                      <a:pPr marL="0" marR="0">
                        <a:lnSpc>
                          <a:spcPct val="107000"/>
                        </a:lnSpc>
                        <a:spcBef>
                          <a:spcPts val="0"/>
                        </a:spcBef>
                        <a:spcAft>
                          <a:spcPts val="0"/>
                        </a:spcAft>
                      </a:pPr>
                      <a:r>
                        <a:rPr lang="en-US" sz="1900">
                          <a:effectLst/>
                        </a:rPr>
                        <a:t>McNary Dam</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900">
                          <a:effectLst/>
                        </a:rPr>
                        <a:t>292</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5" name="Rectangle 4"/>
          <p:cNvSpPr/>
          <p:nvPr/>
        </p:nvSpPr>
        <p:spPr>
          <a:xfrm>
            <a:off x="109255" y="4141203"/>
            <a:ext cx="9478498" cy="2200089"/>
          </a:xfrm>
          <a:prstGeom prst="rect">
            <a:avLst/>
          </a:prstGeom>
        </p:spPr>
        <p:txBody>
          <a:bodyPr wrap="square">
            <a:spAutoFit/>
          </a:bodyPr>
          <a:lstStyle/>
          <a:p>
            <a:pPr>
              <a:lnSpc>
                <a:spcPct val="107000"/>
              </a:lnSpc>
            </a:pPr>
            <a:r>
              <a:rPr lang="en-US" sz="2200" dirty="0">
                <a:ea typeface="Calibri" panose="020F0502020204030204" pitchFamily="34" charset="0"/>
                <a:cs typeface="ArialMT"/>
              </a:rPr>
              <a:t>Zone 6 Col. River summer temps. are predicted to rise.  August mean temps are predicted to be near </a:t>
            </a:r>
            <a:r>
              <a:rPr lang="en-US" sz="2200" b="1" u="sng" dirty="0">
                <a:ea typeface="Calibri" panose="020F0502020204030204" pitchFamily="34" charset="0"/>
                <a:cs typeface="ArialMT"/>
              </a:rPr>
              <a:t>23°C by 2040 and ~24°C by 2080.</a:t>
            </a:r>
          </a:p>
          <a:p>
            <a:pPr>
              <a:lnSpc>
                <a:spcPct val="107000"/>
              </a:lnSpc>
            </a:pPr>
            <a:endParaRPr lang="en-US" sz="800" b="1" u="sng" dirty="0">
              <a:effectLst/>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200" dirty="0"/>
              <a:t>Optimal adult migration, 12-16°C.  Adverse effects begin above 18°C and w/ exposure time. </a:t>
            </a:r>
            <a:endParaRPr lang="en-US" sz="2200" dirty="0" smtClean="0"/>
          </a:p>
          <a:p>
            <a:pPr marL="342900" indent="-342900">
              <a:lnSpc>
                <a:spcPct val="107000"/>
              </a:lnSpc>
              <a:buFont typeface="Arial" panose="020B0604020202020204" pitchFamily="34" charset="0"/>
              <a:buChar char="•"/>
            </a:pPr>
            <a:endParaRPr lang="en-US" sz="1000" i="1" dirty="0"/>
          </a:p>
          <a:p>
            <a:pPr marL="342900" indent="-342900">
              <a:lnSpc>
                <a:spcPct val="107000"/>
              </a:lnSpc>
              <a:buFont typeface="Arial" panose="020B0604020202020204" pitchFamily="34" charset="0"/>
              <a:buChar char="•"/>
            </a:pPr>
            <a:r>
              <a:rPr lang="en-US" sz="2200" dirty="0"/>
              <a:t>State water quality criteria, 20°C max. for Zone 6 of the Columbia River. </a:t>
            </a:r>
          </a:p>
        </p:txBody>
      </p:sp>
      <p:sp>
        <p:nvSpPr>
          <p:cNvPr id="6" name="Rectangle 5"/>
          <p:cNvSpPr/>
          <p:nvPr/>
        </p:nvSpPr>
        <p:spPr>
          <a:xfrm>
            <a:off x="257171" y="66952"/>
            <a:ext cx="9330582" cy="487506"/>
          </a:xfrm>
          <a:prstGeom prst="rect">
            <a:avLst/>
          </a:prstGeom>
        </p:spPr>
        <p:txBody>
          <a:bodyPr wrap="square">
            <a:spAutoFit/>
          </a:bodyPr>
          <a:lstStyle/>
          <a:p>
            <a:pPr>
              <a:lnSpc>
                <a:spcPct val="107000"/>
              </a:lnSpc>
            </a:pPr>
            <a:r>
              <a:rPr lang="en-US" sz="2400" b="1" dirty="0">
                <a:latin typeface="ArialMT"/>
                <a:ea typeface="Calibri" panose="020F0502020204030204" pitchFamily="34" charset="0"/>
                <a:cs typeface="ArialMT"/>
              </a:rPr>
              <a:t>EPA’s </a:t>
            </a:r>
            <a:r>
              <a:rPr lang="en-US" sz="2400" b="1" dirty="0" smtClean="0">
                <a:latin typeface="ArialMT"/>
                <a:ea typeface="Calibri" panose="020F0502020204030204" pitchFamily="34" charset="0"/>
                <a:cs typeface="ArialMT"/>
              </a:rPr>
              <a:t>2021 Columbia </a:t>
            </a:r>
            <a:r>
              <a:rPr lang="en-US" sz="2400" b="1" dirty="0">
                <a:latin typeface="ArialMT"/>
                <a:ea typeface="Calibri" panose="020F0502020204030204" pitchFamily="34" charset="0"/>
                <a:cs typeface="ArialMT"/>
              </a:rPr>
              <a:t>River Cold Water Refuges Plan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6782" y="451592"/>
            <a:ext cx="5065218" cy="3437002"/>
          </a:xfrm>
          <a:prstGeom prst="rect">
            <a:avLst/>
          </a:prstGeom>
        </p:spPr>
      </p:pic>
      <p:pic>
        <p:nvPicPr>
          <p:cNvPr id="8" name="Content Placeholder 5">
            <a:extLst>
              <a:ext uri="{FF2B5EF4-FFF2-40B4-BE49-F238E27FC236}">
                <a16:creationId xmlns:a16="http://schemas.microsoft.com/office/drawing/2014/main" xmlns="" id="{E5CFA48F-1734-4A21-05C8-AC3936BE37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331" y="3888594"/>
            <a:ext cx="2104135" cy="2945108"/>
          </a:xfrm>
          <a:prstGeom prst="rect">
            <a:avLst/>
          </a:prstGeom>
        </p:spPr>
      </p:pic>
    </p:spTree>
    <p:extLst>
      <p:ext uri="{BB962C8B-B14F-4D97-AF65-F5344CB8AC3E}">
        <p14:creationId xmlns:p14="http://schemas.microsoft.com/office/powerpoint/2010/main" val="29224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6495" y="4553492"/>
            <a:ext cx="3802521" cy="2138918"/>
          </a:xfrm>
          <a:prstGeom prst="rect">
            <a:avLst/>
          </a:prstGeom>
        </p:spPr>
      </p:pic>
      <p:sp>
        <p:nvSpPr>
          <p:cNvPr id="6" name="Title 1"/>
          <p:cNvSpPr txBox="1">
            <a:spLocks/>
          </p:cNvSpPr>
          <p:nvPr/>
        </p:nvSpPr>
        <p:spPr>
          <a:xfrm>
            <a:off x="7482878" y="4504933"/>
            <a:ext cx="5549754" cy="7917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Klickitat River Delta</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56496" y="25734"/>
            <a:ext cx="3802521" cy="2138918"/>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56495" y="2286918"/>
            <a:ext cx="3802521" cy="2138918"/>
          </a:xfrm>
          <a:prstGeom prst="rect">
            <a:avLst/>
          </a:prstGeom>
        </p:spPr>
      </p:pic>
      <p:sp>
        <p:nvSpPr>
          <p:cNvPr id="10" name="Title 1"/>
          <p:cNvSpPr txBox="1">
            <a:spLocks/>
          </p:cNvSpPr>
          <p:nvPr/>
        </p:nvSpPr>
        <p:spPr>
          <a:xfrm>
            <a:off x="8356495" y="2596819"/>
            <a:ext cx="3706504" cy="598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White Salmon Delta</a:t>
            </a:r>
          </a:p>
        </p:txBody>
      </p:sp>
      <p:sp>
        <p:nvSpPr>
          <p:cNvPr id="7" name="Title 1"/>
          <p:cNvSpPr txBox="1">
            <a:spLocks/>
          </p:cNvSpPr>
          <p:nvPr/>
        </p:nvSpPr>
        <p:spPr>
          <a:xfrm>
            <a:off x="7921765" y="1212982"/>
            <a:ext cx="4237250" cy="6689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Wind River Delta</a:t>
            </a:r>
          </a:p>
        </p:txBody>
      </p:sp>
      <p:sp>
        <p:nvSpPr>
          <p:cNvPr id="11" name="Title 1"/>
          <p:cNvSpPr txBox="1">
            <a:spLocks/>
          </p:cNvSpPr>
          <p:nvPr/>
        </p:nvSpPr>
        <p:spPr>
          <a:xfrm>
            <a:off x="217563" y="192640"/>
            <a:ext cx="8007211" cy="21464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dirty="0">
              <a:latin typeface="+mn-lt"/>
            </a:endParaRPr>
          </a:p>
          <a:p>
            <a:endParaRPr lang="en-US" sz="2400" dirty="0">
              <a:latin typeface="+mn-lt"/>
            </a:endParaRPr>
          </a:p>
          <a:p>
            <a:pPr algn="l"/>
            <a:r>
              <a:rPr lang="en-US" sz="3200" dirty="0">
                <a:latin typeface="+mn-lt"/>
              </a:rPr>
              <a:t>Columbia River Zone 6 </a:t>
            </a:r>
            <a:r>
              <a:rPr lang="en-US" sz="3200" dirty="0" smtClean="0">
                <a:latin typeface="+mn-lt"/>
              </a:rPr>
              <a:t>Delta Assessment</a:t>
            </a:r>
            <a:endParaRPr lang="en-US" sz="2400" dirty="0">
              <a:latin typeface="+mn-lt"/>
            </a:endParaRPr>
          </a:p>
          <a:p>
            <a:pPr algn="l"/>
            <a:r>
              <a:rPr lang="en-US" sz="2400" dirty="0" smtClean="0">
                <a:latin typeface="+mn-lt"/>
              </a:rPr>
              <a:t>Technical </a:t>
            </a:r>
            <a:r>
              <a:rPr lang="en-US" sz="2400" dirty="0">
                <a:latin typeface="+mn-lt"/>
              </a:rPr>
              <a:t>Assistance Agreement </a:t>
            </a:r>
          </a:p>
          <a:p>
            <a:pPr algn="l"/>
            <a:r>
              <a:rPr lang="en-US" sz="2400" dirty="0" smtClean="0">
                <a:latin typeface="+mn-lt"/>
              </a:rPr>
              <a:t>USACE </a:t>
            </a:r>
            <a:r>
              <a:rPr lang="en-US" sz="2400" dirty="0">
                <a:latin typeface="+mn-lt"/>
              </a:rPr>
              <a:t>– Portland </a:t>
            </a:r>
            <a:r>
              <a:rPr lang="en-US" sz="2400" dirty="0" smtClean="0">
                <a:latin typeface="+mn-lt"/>
              </a:rPr>
              <a:t>Dist. &amp; </a:t>
            </a:r>
          </a:p>
          <a:p>
            <a:pPr algn="l"/>
            <a:r>
              <a:rPr lang="en-US" sz="2400" dirty="0" smtClean="0">
                <a:latin typeface="+mn-lt"/>
              </a:rPr>
              <a:t>Yakama Nation  </a:t>
            </a:r>
          </a:p>
          <a:p>
            <a:pPr algn="l"/>
            <a:r>
              <a:rPr lang="en-US" sz="2400" dirty="0" smtClean="0">
                <a:latin typeface="+mn-lt"/>
              </a:rPr>
              <a:t>August 2022</a:t>
            </a:r>
          </a:p>
          <a:p>
            <a:endParaRPr lang="en-US" sz="1800" dirty="0">
              <a:latin typeface="+mn-lt"/>
            </a:endParaRP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283" y="4968543"/>
            <a:ext cx="1170828" cy="727061"/>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9928" y="5708672"/>
            <a:ext cx="987028" cy="928967"/>
          </a:xfrm>
          <a:prstGeom prst="rect">
            <a:avLst/>
          </a:prstGeom>
        </p:spPr>
      </p:pic>
      <p:pic>
        <p:nvPicPr>
          <p:cNvPr id="4" name="Picture 3"/>
          <p:cNvPicPr>
            <a:picLocks noChangeAspect="1"/>
          </p:cNvPicPr>
          <p:nvPr/>
        </p:nvPicPr>
        <p:blipFill rotWithShape="1">
          <a:blip r:embed="rId8" cstate="email">
            <a:extLst>
              <a:ext uri="{28A0092B-C50C-407E-A947-70E740481C1C}">
                <a14:useLocalDpi xmlns:a14="http://schemas.microsoft.com/office/drawing/2010/main"/>
              </a:ext>
            </a:extLst>
          </a:blip>
          <a:srcRect r="9773"/>
          <a:stretch/>
        </p:blipFill>
        <p:spPr>
          <a:xfrm>
            <a:off x="460026" y="3905848"/>
            <a:ext cx="1060085" cy="803967"/>
          </a:xfrm>
          <a:prstGeom prst="rect">
            <a:avLst/>
          </a:prstGeom>
        </p:spPr>
      </p:pic>
      <p:pic>
        <p:nvPicPr>
          <p:cNvPr id="14" name="Picture 13"/>
          <p:cNvPicPr>
            <a:picLocks noChangeAspect="1"/>
          </p:cNvPicPr>
          <p:nvPr/>
        </p:nvPicPr>
        <p:blipFill rotWithShape="1">
          <a:blip r:embed="rId9"/>
          <a:srcRect l="5089" t="3321" r="5417" b="3474"/>
          <a:stretch/>
        </p:blipFill>
        <p:spPr>
          <a:xfrm>
            <a:off x="3739487" y="1209253"/>
            <a:ext cx="4353568" cy="5576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52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E567478-9BC9-733C-C907-FB824C590C30}"/>
              </a:ext>
            </a:extLst>
          </p:cNvPr>
          <p:cNvSpPr>
            <a:spLocks noGrp="1"/>
          </p:cNvSpPr>
          <p:nvPr>
            <p:ph sz="quarter" idx="15"/>
          </p:nvPr>
        </p:nvSpPr>
        <p:spPr/>
        <p:txBody>
          <a:bodyPr/>
          <a:lstStyle/>
          <a:p>
            <a:r>
              <a:rPr lang="en-US" sz="1600" u="sng" dirty="0"/>
              <a:t>Data Synthesis</a:t>
            </a:r>
            <a:endParaRPr lang="en-US" sz="1600" dirty="0"/>
          </a:p>
          <a:p>
            <a:r>
              <a:rPr lang="en-US" sz="1600" dirty="0"/>
              <a:t>Sources include USGS, USEPA, USACE, CRITFC, YN, NOAA, WA Dept. Ecology, WA Dept. Fish and Wildlife, Columbia River DART, NMFS, USFS </a:t>
            </a:r>
            <a:r>
              <a:rPr lang="en-US" sz="1600" dirty="0" err="1"/>
              <a:t>NorWeST</a:t>
            </a:r>
            <a:r>
              <a:rPr lang="en-US" sz="1600" dirty="0"/>
              <a:t>, OSU, UCD</a:t>
            </a:r>
          </a:p>
          <a:p>
            <a:endParaRPr lang="en-US" sz="1600" dirty="0"/>
          </a:p>
          <a:p>
            <a:r>
              <a:rPr lang="en-US" sz="1600" dirty="0"/>
              <a:t>Water temperature, flow, depth, suspended sediment, turbidity, fish metrics, bathymetry, topography, imagery, habitat characterization  </a:t>
            </a:r>
          </a:p>
          <a:p>
            <a:endParaRPr lang="en-US" sz="1600" dirty="0"/>
          </a:p>
          <a:p>
            <a:r>
              <a:rPr lang="en-US" sz="1600" dirty="0"/>
              <a:t>Data types include gage timeseries, synoptic sampling, research studies, planning reports, surveys, remote sensing</a:t>
            </a:r>
          </a:p>
          <a:p>
            <a:endParaRPr lang="en-US" sz="1600" dirty="0"/>
          </a:p>
          <a:p>
            <a:r>
              <a:rPr lang="en-US" sz="1600" u="sng" dirty="0"/>
              <a:t>Data Collection </a:t>
            </a:r>
          </a:p>
          <a:p>
            <a:pPr>
              <a:spcAft>
                <a:spcPts val="600"/>
              </a:spcAft>
            </a:pPr>
            <a:r>
              <a:rPr lang="en-US" sz="1600" dirty="0"/>
              <a:t>Scope and funding set for USGS to install turbidity and temperature sensors in May 2024 at</a:t>
            </a:r>
          </a:p>
          <a:p>
            <a:pPr lvl="1"/>
            <a:r>
              <a:rPr lang="en-US" sz="1400" b="1" dirty="0"/>
              <a:t>Wind River near Carson (14128500)</a:t>
            </a:r>
          </a:p>
          <a:p>
            <a:pPr lvl="1"/>
            <a:r>
              <a:rPr lang="en-US" sz="1400" b="1" dirty="0"/>
              <a:t>White Salmon near Underwood (14123500)</a:t>
            </a:r>
          </a:p>
          <a:p>
            <a:pPr lvl="1"/>
            <a:r>
              <a:rPr lang="en-US" sz="1400" b="1" dirty="0"/>
              <a:t>Klickitat River near Pitt (14113000)</a:t>
            </a:r>
          </a:p>
          <a:p>
            <a:endParaRPr lang="en-US" sz="1600" dirty="0"/>
          </a:p>
        </p:txBody>
      </p:sp>
      <p:sp>
        <p:nvSpPr>
          <p:cNvPr id="3" name="Content Placeholder 2">
            <a:extLst>
              <a:ext uri="{FF2B5EF4-FFF2-40B4-BE49-F238E27FC236}">
                <a16:creationId xmlns:a16="http://schemas.microsoft.com/office/drawing/2014/main" xmlns="" id="{31068C6B-8EC8-026B-7528-4B647781FF09}"/>
              </a:ext>
            </a:extLst>
          </p:cNvPr>
          <p:cNvSpPr>
            <a:spLocks noGrp="1"/>
          </p:cNvSpPr>
          <p:nvPr>
            <p:ph sz="quarter" idx="19"/>
          </p:nvPr>
        </p:nvSpPr>
        <p:spPr>
          <a:xfrm>
            <a:off x="6203894" y="1028700"/>
            <a:ext cx="5721406" cy="1139063"/>
          </a:xfrm>
        </p:spPr>
        <p:txBody>
          <a:bodyPr>
            <a:normAutofit lnSpcReduction="10000"/>
          </a:bodyPr>
          <a:lstStyle/>
          <a:p>
            <a:pPr>
              <a:spcAft>
                <a:spcPts val="600"/>
              </a:spcAft>
            </a:pPr>
            <a:r>
              <a:rPr lang="en-US" sz="1600" dirty="0"/>
              <a:t>Scope development for August 2024 synoptic sampling</a:t>
            </a:r>
          </a:p>
          <a:p>
            <a:pPr lvl="1"/>
            <a:r>
              <a:rPr lang="en-US" sz="1400" dirty="0"/>
              <a:t>Temperature depth and cross sections</a:t>
            </a:r>
          </a:p>
          <a:p>
            <a:pPr lvl="1"/>
            <a:r>
              <a:rPr lang="en-US" sz="1400" dirty="0"/>
              <a:t>Water depths </a:t>
            </a:r>
          </a:p>
          <a:p>
            <a:pPr lvl="1"/>
            <a:r>
              <a:rPr lang="en-US" sz="1400" dirty="0"/>
              <a:t>Sediment characterization</a:t>
            </a:r>
          </a:p>
          <a:p>
            <a:pPr marL="234950" lvl="2" indent="0">
              <a:buNone/>
            </a:pPr>
            <a:endParaRPr lang="en-US" sz="1600" dirty="0"/>
          </a:p>
        </p:txBody>
      </p:sp>
      <p:sp>
        <p:nvSpPr>
          <p:cNvPr id="5" name="Title 4">
            <a:extLst>
              <a:ext uri="{FF2B5EF4-FFF2-40B4-BE49-F238E27FC236}">
                <a16:creationId xmlns:a16="http://schemas.microsoft.com/office/drawing/2014/main" xmlns="" id="{A7854D0B-D0BE-4D49-3C8D-C4E6377DC997}"/>
              </a:ext>
            </a:extLst>
          </p:cNvPr>
          <p:cNvSpPr>
            <a:spLocks noGrp="1"/>
          </p:cNvSpPr>
          <p:nvPr>
            <p:ph type="title"/>
          </p:nvPr>
        </p:nvSpPr>
        <p:spPr>
          <a:xfrm>
            <a:off x="819580" y="0"/>
            <a:ext cx="10515600" cy="1325563"/>
          </a:xfrm>
        </p:spPr>
        <p:txBody>
          <a:bodyPr/>
          <a:lstStyle/>
          <a:p>
            <a:r>
              <a:rPr lang="en-US" dirty="0"/>
              <a:t>Data Synthesis and Collection</a:t>
            </a:r>
          </a:p>
        </p:txBody>
      </p:sp>
      <p:pic>
        <p:nvPicPr>
          <p:cNvPr id="6" name="Picture 5">
            <a:extLst>
              <a:ext uri="{FF2B5EF4-FFF2-40B4-BE49-F238E27FC236}">
                <a16:creationId xmlns:a16="http://schemas.microsoft.com/office/drawing/2014/main" xmlns="" id="{8A6579A3-B625-14A9-B3D1-0038F672C6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5390" y="2234562"/>
            <a:ext cx="5089790" cy="4214303"/>
          </a:xfrm>
          <a:prstGeom prst="rect">
            <a:avLst/>
          </a:prstGeom>
        </p:spPr>
      </p:pic>
    </p:spTree>
    <p:extLst>
      <p:ext uri="{BB962C8B-B14F-4D97-AF65-F5344CB8AC3E}">
        <p14:creationId xmlns:p14="http://schemas.microsoft.com/office/powerpoint/2010/main" val="338643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9CD29A3-50E6-E666-12F0-ACFD83AE49F1}"/>
              </a:ext>
            </a:extLst>
          </p:cNvPr>
          <p:cNvSpPr>
            <a:spLocks noGrp="1"/>
          </p:cNvSpPr>
          <p:nvPr>
            <p:ph sz="quarter" idx="15"/>
          </p:nvPr>
        </p:nvSpPr>
        <p:spPr>
          <a:xfrm>
            <a:off x="274320" y="1005840"/>
            <a:ext cx="11689080" cy="5600700"/>
          </a:xfrm>
        </p:spPr>
        <p:txBody>
          <a:bodyPr/>
          <a:lstStyle/>
          <a:p>
            <a:pPr>
              <a:spcAft>
                <a:spcPts val="600"/>
              </a:spcAft>
            </a:pPr>
            <a:r>
              <a:rPr lang="en-US" sz="2000" dirty="0"/>
              <a:t>Main outputs from Delta Assessment Study</a:t>
            </a:r>
          </a:p>
          <a:p>
            <a:pPr lvl="1">
              <a:spcAft>
                <a:spcPts val="600"/>
              </a:spcAft>
            </a:pPr>
            <a:r>
              <a:rPr lang="en-US" sz="1800" dirty="0"/>
              <a:t>Historical context on how Bonneville Pool and previous flood events have affected sedimentation in the CWR habitats</a:t>
            </a:r>
          </a:p>
          <a:p>
            <a:pPr lvl="1">
              <a:spcAft>
                <a:spcPts val="600"/>
              </a:spcAft>
            </a:pPr>
            <a:r>
              <a:rPr lang="en-US" sz="1800" dirty="0"/>
              <a:t>Characterize current physical conditions of CWR habitats</a:t>
            </a:r>
          </a:p>
          <a:p>
            <a:pPr lvl="1">
              <a:spcAft>
                <a:spcPts val="0"/>
              </a:spcAft>
            </a:pPr>
            <a:r>
              <a:rPr lang="en-US" sz="1800" dirty="0"/>
              <a:t>Establish continuous monitoring of tributary flows, water temperature, and turbidity</a:t>
            </a:r>
          </a:p>
          <a:p>
            <a:pPr lvl="2">
              <a:spcAft>
                <a:spcPts val="0"/>
              </a:spcAft>
            </a:pPr>
            <a:r>
              <a:rPr lang="en-US" sz="1800" dirty="0"/>
              <a:t>Set up for future projects to establish suspended sediments-turbidity correlation</a:t>
            </a:r>
          </a:p>
          <a:p>
            <a:pPr lvl="2">
              <a:spcAft>
                <a:spcPts val="0"/>
              </a:spcAft>
            </a:pPr>
            <a:r>
              <a:rPr lang="en-US" sz="1800" dirty="0"/>
              <a:t>Establish data sets needed for modeling efforts to guide management and restoration</a:t>
            </a:r>
          </a:p>
          <a:p>
            <a:pPr lvl="2">
              <a:spcAft>
                <a:spcPts val="0"/>
              </a:spcAft>
            </a:pPr>
            <a:endParaRPr lang="en-US" sz="1600" dirty="0"/>
          </a:p>
          <a:p>
            <a:pPr marL="0" lvl="1" indent="0">
              <a:spcAft>
                <a:spcPts val="600"/>
              </a:spcAft>
              <a:buNone/>
            </a:pPr>
            <a:r>
              <a:rPr lang="en-US" sz="2000" dirty="0"/>
              <a:t>Future uses of the Delta Assessment Study information and key questions that can be addressed</a:t>
            </a:r>
          </a:p>
          <a:p>
            <a:pPr lvl="1">
              <a:spcAft>
                <a:spcPts val="600"/>
              </a:spcAft>
            </a:pPr>
            <a:r>
              <a:rPr lang="en-US" sz="1800" dirty="0"/>
              <a:t>What are the opportunities for restoration or modification of the delta areas?</a:t>
            </a:r>
          </a:p>
          <a:p>
            <a:pPr lvl="1">
              <a:spcAft>
                <a:spcPts val="600"/>
              </a:spcAft>
            </a:pPr>
            <a:r>
              <a:rPr lang="en-US" sz="1800" dirty="0"/>
              <a:t>Define the types of modifications that need to be considered to provide ecological benefit</a:t>
            </a:r>
          </a:p>
          <a:p>
            <a:pPr lvl="1">
              <a:spcAft>
                <a:spcPts val="600"/>
              </a:spcAft>
            </a:pPr>
            <a:r>
              <a:rPr lang="en-US" sz="1800" dirty="0"/>
              <a:t>How does sedimentation interact with/impact the federal navigation channel?</a:t>
            </a:r>
          </a:p>
          <a:p>
            <a:pPr lvl="1">
              <a:spcAft>
                <a:spcPts val="600"/>
              </a:spcAft>
            </a:pPr>
            <a:r>
              <a:rPr lang="en-US" sz="1800" dirty="0"/>
              <a:t>Understand potential upstream modifications that reduce sediment load.</a:t>
            </a:r>
          </a:p>
          <a:p>
            <a:pPr lvl="1">
              <a:spcAft>
                <a:spcPts val="600"/>
              </a:spcAft>
            </a:pPr>
            <a:r>
              <a:rPr lang="en-US" sz="1800" dirty="0"/>
              <a:t>Further refine mapping of the cold-water plume.</a:t>
            </a:r>
          </a:p>
          <a:p>
            <a:pPr lvl="1"/>
            <a:endParaRPr lang="en-US" sz="1800" dirty="0"/>
          </a:p>
          <a:p>
            <a:endParaRPr lang="en-US" dirty="0"/>
          </a:p>
        </p:txBody>
      </p:sp>
      <p:sp>
        <p:nvSpPr>
          <p:cNvPr id="5" name="Title 4">
            <a:extLst>
              <a:ext uri="{FF2B5EF4-FFF2-40B4-BE49-F238E27FC236}">
                <a16:creationId xmlns:a16="http://schemas.microsoft.com/office/drawing/2014/main" xmlns="" id="{9C21CE61-C8A5-B919-3D75-9BB70B5188FC}"/>
              </a:ext>
            </a:extLst>
          </p:cNvPr>
          <p:cNvSpPr>
            <a:spLocks noGrp="1"/>
          </p:cNvSpPr>
          <p:nvPr>
            <p:ph type="title"/>
          </p:nvPr>
        </p:nvSpPr>
        <p:spPr>
          <a:xfrm>
            <a:off x="861060" y="0"/>
            <a:ext cx="10515600" cy="1325563"/>
          </a:xfrm>
        </p:spPr>
        <p:txBody>
          <a:bodyPr/>
          <a:lstStyle/>
          <a:p>
            <a:r>
              <a:rPr lang="en-US" dirty="0"/>
              <a:t>Outcomes, Key questions &amp; next steps</a:t>
            </a:r>
          </a:p>
        </p:txBody>
      </p:sp>
    </p:spTree>
    <p:extLst>
      <p:ext uri="{BB962C8B-B14F-4D97-AF65-F5344CB8AC3E}">
        <p14:creationId xmlns:p14="http://schemas.microsoft.com/office/powerpoint/2010/main" val="160256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400" b="1" cap="all" dirty="0" smtClean="0"/>
              <a:t>Honor. Protect. Restore</a:t>
            </a:r>
            <a:endParaRPr lang="en-US" sz="1400" b="1" cap="all" dirty="0"/>
          </a:p>
        </p:txBody>
      </p:sp>
      <p:sp>
        <p:nvSpPr>
          <p:cNvPr id="3" name="Slide Number Placeholder 2"/>
          <p:cNvSpPr>
            <a:spLocks noGrp="1"/>
          </p:cNvSpPr>
          <p:nvPr>
            <p:ph type="sldNum" sz="quarter" idx="12"/>
          </p:nvPr>
        </p:nvSpPr>
        <p:spPr/>
        <p:txBody>
          <a:bodyPr/>
          <a:lstStyle/>
          <a:p>
            <a:fld id="{72942F73-7759-410D-AD72-9ED9FE8177D7}" type="slidenum">
              <a:rPr lang="en-US" sz="1400" b="1" smtClean="0"/>
              <a:t>8</a:t>
            </a:fld>
            <a:endParaRPr lang="en-US" sz="1400" b="1" dirty="0"/>
          </a:p>
        </p:txBody>
      </p:sp>
      <p:sp>
        <p:nvSpPr>
          <p:cNvPr id="5" name="Title 1"/>
          <p:cNvSpPr txBox="1">
            <a:spLocks/>
          </p:cNvSpPr>
          <p:nvPr/>
        </p:nvSpPr>
        <p:spPr>
          <a:xfrm>
            <a:off x="467301" y="67540"/>
            <a:ext cx="11577062" cy="131834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8A8D09"/>
                </a:solidFill>
                <a:latin typeface="+mj-lt"/>
                <a:ea typeface="+mj-ea"/>
                <a:cs typeface="+mj-cs"/>
              </a:defRPr>
            </a:lvl1pPr>
          </a:lstStyle>
          <a:p>
            <a:r>
              <a:rPr lang="en-US" sz="2000" b="1" dirty="0" smtClean="0">
                <a:solidFill>
                  <a:schemeClr val="tx1"/>
                </a:solidFill>
                <a:latin typeface="Rockwell" panose="02060603020205020403" pitchFamily="18" charset="0"/>
              </a:rPr>
              <a:t>White Salmon River – 2011 before </a:t>
            </a:r>
            <a:r>
              <a:rPr lang="en-US" sz="2000" b="1" dirty="0">
                <a:solidFill>
                  <a:schemeClr val="tx1"/>
                </a:solidFill>
                <a:latin typeface="Rockwell" panose="02060603020205020403" pitchFamily="18" charset="0"/>
              </a:rPr>
              <a:t>Condit </a:t>
            </a:r>
            <a:r>
              <a:rPr lang="en-US" sz="2000" b="1" dirty="0" smtClean="0">
                <a:solidFill>
                  <a:schemeClr val="tx1"/>
                </a:solidFill>
                <a:latin typeface="Rockwell" panose="02060603020205020403" pitchFamily="18" charset="0"/>
              </a:rPr>
              <a:t>Dam removal (left), </a:t>
            </a:r>
          </a:p>
          <a:p>
            <a:r>
              <a:rPr lang="en-US" sz="2000" b="1" dirty="0" smtClean="0">
                <a:solidFill>
                  <a:schemeClr val="tx1"/>
                </a:solidFill>
                <a:latin typeface="Rockwell" panose="02060603020205020403" pitchFamily="18" charset="0"/>
              </a:rPr>
              <a:t>2017 conditions before boat basin dredging (right) </a:t>
            </a:r>
            <a:endParaRPr lang="en-US" sz="2000" dirty="0">
              <a:solidFill>
                <a:schemeClr val="tx1"/>
              </a:solidFill>
              <a:latin typeface="Rockwell" panose="02060603020205020403" pitchFamily="18" charset="0"/>
            </a:endParaRPr>
          </a:p>
        </p:txBody>
      </p:sp>
      <p:cxnSp>
        <p:nvCxnSpPr>
          <p:cNvPr id="6" name="Straight Connector 5"/>
          <p:cNvCxnSpPr/>
          <p:nvPr/>
        </p:nvCxnSpPr>
        <p:spPr>
          <a:xfrm flipV="1">
            <a:off x="467301" y="726713"/>
            <a:ext cx="10886499" cy="53433"/>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525" y="848604"/>
            <a:ext cx="4512689" cy="3600913"/>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5615" y="825375"/>
            <a:ext cx="4849969" cy="363747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l="20579" t="72209" r="17124" b="5316"/>
          <a:stretch/>
        </p:blipFill>
        <p:spPr>
          <a:xfrm>
            <a:off x="660771" y="4411995"/>
            <a:ext cx="5125792" cy="2442627"/>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07296" y="4689489"/>
            <a:ext cx="6337067" cy="1887637"/>
          </a:xfrm>
          <a:prstGeom prst="rect">
            <a:avLst/>
          </a:prstGeom>
        </p:spPr>
      </p:pic>
    </p:spTree>
    <p:extLst>
      <p:ext uri="{BB962C8B-B14F-4D97-AF65-F5344CB8AC3E}">
        <p14:creationId xmlns:p14="http://schemas.microsoft.com/office/powerpoint/2010/main" val="3226833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t="7208" b="40908"/>
          <a:stretch/>
        </p:blipFill>
        <p:spPr>
          <a:xfrm>
            <a:off x="4288538" y="4716689"/>
            <a:ext cx="7370061" cy="2010317"/>
          </a:xfrm>
          <a:prstGeom prst="rect">
            <a:avLst/>
          </a:prstGeom>
        </p:spPr>
      </p:pic>
      <p:sp>
        <p:nvSpPr>
          <p:cNvPr id="3" name="Slide Number Placeholder 2"/>
          <p:cNvSpPr>
            <a:spLocks noGrp="1"/>
          </p:cNvSpPr>
          <p:nvPr>
            <p:ph type="sldNum" sz="quarter" idx="12"/>
          </p:nvPr>
        </p:nvSpPr>
        <p:spPr/>
        <p:txBody>
          <a:bodyPr/>
          <a:lstStyle/>
          <a:p>
            <a:fld id="{72942F73-7759-410D-AD72-9ED9FE8177D7}" type="slidenum">
              <a:rPr lang="en-US" sz="1400" b="1" smtClean="0"/>
              <a:t>9</a:t>
            </a:fld>
            <a:endParaRPr lang="en-US" sz="1400" b="1" dirty="0"/>
          </a:p>
        </p:txBody>
      </p:sp>
      <p:sp>
        <p:nvSpPr>
          <p:cNvPr id="5" name="Title 1"/>
          <p:cNvSpPr txBox="1">
            <a:spLocks/>
          </p:cNvSpPr>
          <p:nvPr/>
        </p:nvSpPr>
        <p:spPr>
          <a:xfrm>
            <a:off x="314325" y="67541"/>
            <a:ext cx="11472367"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rgbClr val="8A8D09"/>
                </a:solidFill>
                <a:latin typeface="+mj-lt"/>
                <a:ea typeface="+mj-ea"/>
                <a:cs typeface="+mj-cs"/>
              </a:defRPr>
            </a:lvl1pPr>
          </a:lstStyle>
          <a:p>
            <a:r>
              <a:rPr lang="en-US" sz="2800" b="1" dirty="0" smtClean="0">
                <a:solidFill>
                  <a:schemeClr val="tx1"/>
                </a:solidFill>
                <a:latin typeface="Rockwell" panose="02060603020205020403" pitchFamily="18" charset="0"/>
              </a:rPr>
              <a:t>Hydrosystem impacts affecting smolt survival </a:t>
            </a:r>
          </a:p>
          <a:p>
            <a:endParaRPr lang="en-US" sz="2800" b="1" dirty="0">
              <a:solidFill>
                <a:schemeClr val="tx1"/>
              </a:solidFill>
              <a:latin typeface="Rockwell" panose="02060603020205020403" pitchFamily="18" charset="0"/>
            </a:endParaRPr>
          </a:p>
        </p:txBody>
      </p:sp>
      <p:cxnSp>
        <p:nvCxnSpPr>
          <p:cNvPr id="6" name="Straight Connector 5"/>
          <p:cNvCxnSpPr/>
          <p:nvPr/>
        </p:nvCxnSpPr>
        <p:spPr>
          <a:xfrm>
            <a:off x="438726" y="589429"/>
            <a:ext cx="9543474" cy="29232"/>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l="34366" t="16502" r="35858" b="11821"/>
          <a:stretch/>
        </p:blipFill>
        <p:spPr>
          <a:xfrm>
            <a:off x="314325" y="1324118"/>
            <a:ext cx="3718261" cy="5032232"/>
          </a:xfrm>
          <a:prstGeom prst="rect">
            <a:avLst/>
          </a:prstGeom>
        </p:spPr>
      </p:pic>
      <p:sp>
        <p:nvSpPr>
          <p:cNvPr id="8" name="Rectangle 7"/>
          <p:cNvSpPr/>
          <p:nvPr/>
        </p:nvSpPr>
        <p:spPr>
          <a:xfrm>
            <a:off x="4288539" y="774819"/>
            <a:ext cx="7370061" cy="3662541"/>
          </a:xfrm>
          <a:prstGeom prst="rect">
            <a:avLst/>
          </a:prstGeom>
          <a:ln w="3175">
            <a:solidFill>
              <a:schemeClr val="tx1"/>
            </a:solidFill>
          </a:ln>
        </p:spPr>
        <p:txBody>
          <a:bodyPr wrap="square">
            <a:spAutoFit/>
          </a:bodyPr>
          <a:lstStyle/>
          <a:p>
            <a:pPr algn="ctr"/>
            <a:r>
              <a:rPr lang="en-US" b="1" dirty="0" smtClean="0">
                <a:solidFill>
                  <a:srgbClr val="000000"/>
                </a:solidFill>
                <a:latin typeface="Times New Roman" panose="02020603050405020304" pitchFamily="18" charset="0"/>
                <a:cs typeface="Times New Roman" panose="02020603050405020304" pitchFamily="18" charset="0"/>
              </a:rPr>
              <a:t>WATER RESOURCES DEVELOPMENT ACT (WRDA)</a:t>
            </a:r>
          </a:p>
          <a:p>
            <a:pPr algn="ctr"/>
            <a:endParaRPr lang="en-US" sz="800" b="1" dirty="0">
              <a:solidFill>
                <a:srgbClr val="000000"/>
              </a:solidFill>
              <a:latin typeface="Times New Roman" panose="02020603050405020304" pitchFamily="18" charset="0"/>
              <a:cs typeface="Times New Roman" panose="02020603050405020304" pitchFamily="18" charset="0"/>
            </a:endParaRPr>
          </a:p>
          <a:p>
            <a:pPr algn="ctr"/>
            <a:r>
              <a:rPr lang="en-US" b="1" dirty="0" smtClean="0">
                <a:solidFill>
                  <a:srgbClr val="000000"/>
                </a:solidFill>
                <a:latin typeface="Times New Roman" panose="02020603050405020304" pitchFamily="18" charset="0"/>
                <a:cs typeface="Times New Roman" panose="02020603050405020304" pitchFamily="18" charset="0"/>
              </a:rPr>
              <a:t>TITLE </a:t>
            </a:r>
            <a:r>
              <a:rPr lang="en-US" b="1" dirty="0">
                <a:solidFill>
                  <a:srgbClr val="000000"/>
                </a:solidFill>
                <a:latin typeface="Times New Roman" panose="02020603050405020304" pitchFamily="18" charset="0"/>
                <a:cs typeface="Times New Roman" panose="02020603050405020304" pitchFamily="18" charset="0"/>
              </a:rPr>
              <a:t>II—STUDIES AND REPORTS</a:t>
            </a:r>
            <a:endParaRPr lang="en-US" sz="1600" dirty="0">
              <a:solidFill>
                <a:srgbClr val="222222"/>
              </a:solidFill>
              <a:latin typeface="Times New Roman" panose="02020603050405020304" pitchFamily="18" charset="0"/>
              <a:cs typeface="Times New Roman" panose="02020603050405020304" pitchFamily="18" charset="0"/>
            </a:endParaRPr>
          </a:p>
          <a:p>
            <a:pPr algn="ctr"/>
            <a:r>
              <a:rPr lang="en-US" b="1" dirty="0">
                <a:solidFill>
                  <a:srgbClr val="000000"/>
                </a:solidFill>
                <a:latin typeface="Times New Roman" panose="02020603050405020304" pitchFamily="18" charset="0"/>
                <a:cs typeface="Times New Roman" panose="02020603050405020304" pitchFamily="18" charset="0"/>
              </a:rPr>
              <a:t>SEC. 1201. AUTHORIZATION OF PROPOSED FEASIBILITY STUDIES.</a:t>
            </a:r>
            <a:endParaRPr lang="en-US" sz="1600" dirty="0">
              <a:solidFill>
                <a:srgbClr val="222222"/>
              </a:solidFill>
              <a:latin typeface="Times New Roman" panose="02020603050405020304" pitchFamily="18" charset="0"/>
              <a:cs typeface="Times New Roman" panose="02020603050405020304" pitchFamily="18" charset="0"/>
            </a:endParaRPr>
          </a:p>
          <a:p>
            <a:pPr algn="ctr"/>
            <a:r>
              <a:rPr lang="en-US" dirty="0">
                <a:solidFill>
                  <a:srgbClr val="000000"/>
                </a:solidFill>
                <a:latin typeface="Times New Roman" panose="02020603050405020304" pitchFamily="18" charset="0"/>
                <a:cs typeface="Times New Roman" panose="02020603050405020304" pitchFamily="18" charset="0"/>
              </a:rPr>
              <a:t>(a) NEW PROJECTS.—The Secretary is authorized to conduct a </a:t>
            </a:r>
            <a:r>
              <a:rPr lang="en-US" b="1" u="sng" dirty="0">
                <a:solidFill>
                  <a:srgbClr val="000000"/>
                </a:solidFill>
                <a:latin typeface="Times New Roman" panose="02020603050405020304" pitchFamily="18" charset="0"/>
                <a:cs typeface="Times New Roman" panose="02020603050405020304" pitchFamily="18" charset="0"/>
              </a:rPr>
              <a:t>feasibility study </a:t>
            </a:r>
            <a:r>
              <a:rPr lang="en-US" dirty="0">
                <a:solidFill>
                  <a:srgbClr val="000000"/>
                </a:solidFill>
                <a:latin typeface="Times New Roman" panose="02020603050405020304" pitchFamily="18" charset="0"/>
                <a:cs typeface="Times New Roman" panose="02020603050405020304" pitchFamily="18" charset="0"/>
              </a:rPr>
              <a:t>for the following projects for water resources development and conservation and other purposes, as identified in the reports titled ‘‘Report to Congress on Future Water Resources Development’’</a:t>
            </a:r>
            <a:endParaRPr lang="en-US" sz="1600" dirty="0">
              <a:solidFill>
                <a:srgbClr val="222222"/>
              </a:solidFill>
              <a:latin typeface="Times New Roman" panose="02020603050405020304" pitchFamily="18" charset="0"/>
              <a:cs typeface="Times New Roman" panose="02020603050405020304" pitchFamily="18" charset="0"/>
            </a:endParaRPr>
          </a:p>
          <a:p>
            <a:pPr algn="ctr"/>
            <a:r>
              <a:rPr lang="en-US" sz="800" b="1" dirty="0">
                <a:solidFill>
                  <a:srgbClr val="222222"/>
                </a:solidFill>
                <a:latin typeface="Times New Roman" panose="02020603050405020304" pitchFamily="18" charset="0"/>
                <a:cs typeface="Times New Roman" panose="02020603050405020304" pitchFamily="18" charset="0"/>
              </a:rPr>
              <a:t>  </a:t>
            </a:r>
            <a:endParaRPr lang="en-US" sz="800" dirty="0">
              <a:solidFill>
                <a:srgbClr val="222222"/>
              </a:solidFill>
              <a:latin typeface="Times New Roman" panose="02020603050405020304" pitchFamily="18" charset="0"/>
              <a:cs typeface="Times New Roman" panose="02020603050405020304" pitchFamily="18" charset="0"/>
            </a:endParaRPr>
          </a:p>
          <a:p>
            <a:pPr algn="ctr"/>
            <a:r>
              <a:rPr lang="en-US" sz="1600" b="1" dirty="0">
                <a:solidFill>
                  <a:srgbClr val="222222"/>
                </a:solidFill>
                <a:latin typeface="Times New Roman" panose="02020603050405020304" pitchFamily="18" charset="0"/>
                <a:cs typeface="Times New Roman" panose="02020603050405020304" pitchFamily="18" charset="0"/>
              </a:rPr>
              <a:t>(159) WIND, KLICKITAT, HOOD, DESCHUTES, ROCK CREEK, AND JOHN DAY TRIBUTARIES, COLUMBIA RIVER, WASHINGTON.</a:t>
            </a:r>
            <a:endParaRPr lang="en-US" sz="1600" dirty="0">
              <a:solidFill>
                <a:srgbClr val="222222"/>
              </a:solidFill>
              <a:latin typeface="Times New Roman" panose="02020603050405020304" pitchFamily="18" charset="0"/>
              <a:cs typeface="Times New Roman" panose="02020603050405020304" pitchFamily="18" charset="0"/>
            </a:endParaRPr>
          </a:p>
          <a:p>
            <a:pPr algn="ctr"/>
            <a:r>
              <a:rPr lang="en-US" sz="1600" dirty="0">
                <a:solidFill>
                  <a:srgbClr val="222222"/>
                </a:solidFill>
                <a:latin typeface="Times New Roman" panose="02020603050405020304" pitchFamily="18" charset="0"/>
                <a:cs typeface="Times New Roman" panose="02020603050405020304" pitchFamily="18" charset="0"/>
              </a:rPr>
              <a:t>Project for </a:t>
            </a:r>
            <a:r>
              <a:rPr lang="en-US" sz="1600" u="sng" dirty="0">
                <a:solidFill>
                  <a:srgbClr val="222222"/>
                </a:solidFill>
                <a:latin typeface="Times New Roman" panose="02020603050405020304" pitchFamily="18" charset="0"/>
                <a:cs typeface="Times New Roman" panose="02020603050405020304" pitchFamily="18" charset="0"/>
              </a:rPr>
              <a:t>ecosystem restoration</a:t>
            </a:r>
            <a:r>
              <a:rPr lang="en-US" sz="1600" dirty="0">
                <a:solidFill>
                  <a:srgbClr val="222222"/>
                </a:solidFill>
                <a:latin typeface="Times New Roman" panose="02020603050405020304" pitchFamily="18" charset="0"/>
                <a:cs typeface="Times New Roman" panose="02020603050405020304" pitchFamily="18" charset="0"/>
              </a:rPr>
              <a:t>, Wind, Klickitat, Hood, Deschutes, </a:t>
            </a:r>
            <a:r>
              <a:rPr lang="en-US" sz="1600" dirty="0" smtClean="0">
                <a:solidFill>
                  <a:srgbClr val="222222"/>
                </a:solidFill>
                <a:latin typeface="Times New Roman" panose="02020603050405020304" pitchFamily="18" charset="0"/>
                <a:cs typeface="Times New Roman" panose="02020603050405020304" pitchFamily="18" charset="0"/>
              </a:rPr>
              <a:t>Rock Creek</a:t>
            </a:r>
            <a:r>
              <a:rPr lang="en-US" sz="1600" dirty="0">
                <a:solidFill>
                  <a:srgbClr val="222222"/>
                </a:solidFill>
                <a:latin typeface="Times New Roman" panose="02020603050405020304" pitchFamily="18" charset="0"/>
                <a:cs typeface="Times New Roman" panose="02020603050405020304" pitchFamily="18" charset="0"/>
              </a:rPr>
              <a:t>, and John Day tributaries, Columbia River, Washington.</a:t>
            </a:r>
            <a:endParaRPr lang="en-US" sz="16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905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13039</TotalTime>
  <Words>2430</Words>
  <Application>Microsoft Office PowerPoint</Application>
  <PresentationFormat>Widescreen</PresentationFormat>
  <Paragraphs>271</Paragraphs>
  <Slides>22</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Aptos</vt:lpstr>
      <vt:lpstr>Arial</vt:lpstr>
      <vt:lpstr>ArialMT</vt:lpstr>
      <vt:lpstr>Calibri</vt:lpstr>
      <vt:lpstr>Calibri Light</vt:lpstr>
      <vt:lpstr>Rockwell</vt:lpstr>
      <vt:lpstr>Symbol</vt:lpstr>
      <vt:lpstr>Times New Roman</vt:lpstr>
      <vt:lpstr>Office Theme</vt:lpstr>
      <vt:lpstr>PowerPoint Presentation</vt:lpstr>
      <vt:lpstr>Columbia River Hydrosystem Sediment Impacts</vt:lpstr>
      <vt:lpstr>Sediment Negatively Impacts Treaty Fishers</vt:lpstr>
      <vt:lpstr>PowerPoint Presentation</vt:lpstr>
      <vt:lpstr>PowerPoint Presentation</vt:lpstr>
      <vt:lpstr>Data Synthesis and Collection</vt:lpstr>
      <vt:lpstr>Outcomes, Key questions &amp; next steps</vt:lpstr>
      <vt:lpstr>PowerPoint Presentation</vt:lpstr>
      <vt:lpstr>PowerPoint Presentation</vt:lpstr>
      <vt:lpstr>Geomorphic Assessment</vt:lpstr>
      <vt:lpstr>CRITFC-CMOP modeling  of the deltas</vt:lpstr>
      <vt:lpstr>PowerPoint Presentation</vt:lpstr>
      <vt:lpstr>PowerPoint Presentation</vt:lpstr>
      <vt:lpstr>Composite Bathymetry</vt:lpstr>
      <vt:lpstr>2024 Bathymetric surveys</vt:lpstr>
      <vt:lpstr>Interannual Comparisons</vt:lpstr>
      <vt:lpstr>Interannual Comparisons</vt:lpstr>
      <vt:lpstr>Interannual Comparisons</vt:lpstr>
      <vt:lpstr>Interannual Comparisons</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Lindley</dc:creator>
  <cp:lastModifiedBy>William Sharp</cp:lastModifiedBy>
  <cp:revision>458</cp:revision>
  <cp:lastPrinted>2023-01-24T00:44:44Z</cp:lastPrinted>
  <dcterms:created xsi:type="dcterms:W3CDTF">2018-02-15T04:01:27Z</dcterms:created>
  <dcterms:modified xsi:type="dcterms:W3CDTF">2025-01-30T14:57:32Z</dcterms:modified>
</cp:coreProperties>
</file>